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4"/>
  </p:notesMasterIdLst>
  <p:sldIdLst>
    <p:sldId id="320" r:id="rId5"/>
    <p:sldId id="287" r:id="rId6"/>
    <p:sldId id="336" r:id="rId7"/>
    <p:sldId id="321" r:id="rId8"/>
    <p:sldId id="275" r:id="rId9"/>
    <p:sldId id="276" r:id="rId10"/>
    <p:sldId id="324" r:id="rId11"/>
    <p:sldId id="325" r:id="rId12"/>
    <p:sldId id="326" r:id="rId13"/>
    <p:sldId id="278" r:id="rId14"/>
    <p:sldId id="327" r:id="rId15"/>
    <p:sldId id="279" r:id="rId16"/>
    <p:sldId id="328" r:id="rId17"/>
    <p:sldId id="329" r:id="rId18"/>
    <p:sldId id="323" r:id="rId19"/>
    <p:sldId id="281" r:id="rId20"/>
    <p:sldId id="282" r:id="rId21"/>
    <p:sldId id="283" r:id="rId22"/>
    <p:sldId id="330" r:id="rId23"/>
    <p:sldId id="284" r:id="rId24"/>
    <p:sldId id="285" r:id="rId25"/>
    <p:sldId id="286" r:id="rId26"/>
    <p:sldId id="322" r:id="rId27"/>
    <p:sldId id="288" r:id="rId28"/>
    <p:sldId id="289" r:id="rId29"/>
    <p:sldId id="290" r:id="rId30"/>
    <p:sldId id="291" r:id="rId31"/>
    <p:sldId id="295" r:id="rId32"/>
    <p:sldId id="334" r:id="rId33"/>
    <p:sldId id="293" r:id="rId34"/>
    <p:sldId id="294" r:id="rId35"/>
    <p:sldId id="297" r:id="rId36"/>
    <p:sldId id="298" r:id="rId37"/>
    <p:sldId id="299" r:id="rId38"/>
    <p:sldId id="300" r:id="rId39"/>
    <p:sldId id="301" r:id="rId40"/>
    <p:sldId id="302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32" r:id="rId52"/>
    <p:sldId id="333" r:id="rId53"/>
    <p:sldId id="331" r:id="rId54"/>
    <p:sldId id="314" r:id="rId55"/>
    <p:sldId id="316" r:id="rId56"/>
    <p:sldId id="315" r:id="rId57"/>
    <p:sldId id="317" r:id="rId58"/>
    <p:sldId id="318" r:id="rId59"/>
    <p:sldId id="335" r:id="rId60"/>
    <p:sldId id="319" r:id="rId61"/>
    <p:sldId id="337" r:id="rId62"/>
    <p:sldId id="338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4" autoAdjust="0"/>
    <p:restoredTop sz="77395" autoAdjust="0"/>
  </p:normalViewPr>
  <p:slideViewPr>
    <p:cSldViewPr>
      <p:cViewPr varScale="1">
        <p:scale>
          <a:sx n="65" d="100"/>
          <a:sy n="65" d="100"/>
        </p:scale>
        <p:origin x="1710" y="72"/>
      </p:cViewPr>
      <p:guideLst>
        <p:guide orient="horz"/>
        <p:guide pos="2880"/>
      </p:guideLst>
    </p:cSldViewPr>
  </p:slideViewPr>
  <p:outlineViewPr>
    <p:cViewPr>
      <p:scale>
        <a:sx n="33" d="100"/>
        <a:sy n="33" d="100"/>
      </p:scale>
      <p:origin x="0" y="-514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2029B5-03BD-DA44-A359-C5BD33CA65B4}" type="doc">
      <dgm:prSet loTypeId="urn:microsoft.com/office/officeart/2005/8/layout/cycle3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D90B35-9A3A-3E4F-82DA-C324724586A7}">
      <dgm:prSet phldrT="[Text]" custT="1"/>
      <dgm:spPr/>
      <dgm:t>
        <a:bodyPr/>
        <a:lstStyle/>
        <a:p>
          <a:r>
            <a:rPr lang="en-US" sz="2000" b="1" dirty="0" smtClean="0">
              <a:solidFill>
                <a:srgbClr val="C00000"/>
              </a:solidFill>
            </a:rPr>
            <a:t>Pre-process</a:t>
          </a:r>
          <a:r>
            <a:rPr lang="en-US" sz="2000" b="1" dirty="0" smtClean="0"/>
            <a:t> Evidence</a:t>
          </a:r>
          <a:endParaRPr lang="en-US" sz="2000" b="1" dirty="0"/>
        </a:p>
      </dgm:t>
    </dgm:pt>
    <dgm:pt modelId="{4AF5388F-6E0A-6645-8306-970932D6F95C}" type="parTrans" cxnId="{6426E9F1-AE9D-524C-9FE7-CD6688A67CFA}">
      <dgm:prSet/>
      <dgm:spPr/>
      <dgm:t>
        <a:bodyPr/>
        <a:lstStyle/>
        <a:p>
          <a:endParaRPr lang="en-US"/>
        </a:p>
      </dgm:t>
    </dgm:pt>
    <dgm:pt modelId="{389C8D7D-50CE-9645-B141-EAC852C9319B}" type="sibTrans" cxnId="{6426E9F1-AE9D-524C-9FE7-CD6688A67CFA}">
      <dgm:prSet/>
      <dgm:spPr/>
      <dgm:t>
        <a:bodyPr/>
        <a:lstStyle/>
        <a:p>
          <a:endParaRPr lang="en-US"/>
        </a:p>
      </dgm:t>
    </dgm:pt>
    <dgm:pt modelId="{76A90E50-FC7B-2446-B582-F70A5478CA7A}">
      <dgm:prSet phldrT="[Text]" custT="1"/>
      <dgm:spPr/>
      <dgm:t>
        <a:bodyPr/>
        <a:lstStyle/>
        <a:p>
          <a:r>
            <a:rPr lang="en-US" sz="2000" b="1" dirty="0" smtClean="0">
              <a:solidFill>
                <a:srgbClr val="C00000"/>
              </a:solidFill>
            </a:rPr>
            <a:t>Convert</a:t>
          </a:r>
          <a:r>
            <a:rPr lang="en-US" sz="2000" b="1" dirty="0" smtClean="0"/>
            <a:t> the data into human readable form</a:t>
          </a:r>
          <a:endParaRPr lang="en-US" sz="2000" b="1" dirty="0"/>
        </a:p>
      </dgm:t>
    </dgm:pt>
    <dgm:pt modelId="{D24049DF-D78B-2246-AFA5-B884441F4440}" type="parTrans" cxnId="{2871AC53-071A-9D46-AACF-C72D5651C184}">
      <dgm:prSet/>
      <dgm:spPr/>
      <dgm:t>
        <a:bodyPr/>
        <a:lstStyle/>
        <a:p>
          <a:endParaRPr lang="en-US"/>
        </a:p>
      </dgm:t>
    </dgm:pt>
    <dgm:pt modelId="{3B827BEB-C8BE-D245-9540-97BD4E9D8340}" type="sibTrans" cxnId="{2871AC53-071A-9D46-AACF-C72D5651C184}">
      <dgm:prSet/>
      <dgm:spPr/>
      <dgm:t>
        <a:bodyPr/>
        <a:lstStyle/>
        <a:p>
          <a:endParaRPr lang="en-US"/>
        </a:p>
      </dgm:t>
    </dgm:pt>
    <dgm:pt modelId="{C9C106C5-2AE9-6240-A958-1949DB56A970}">
      <dgm:prSet phldrT="[Text]" custT="1"/>
      <dgm:spPr/>
      <dgm:t>
        <a:bodyPr/>
        <a:lstStyle/>
        <a:p>
          <a:r>
            <a:rPr lang="en-US" sz="2000" b="1" dirty="0" smtClean="0">
              <a:solidFill>
                <a:srgbClr val="C00000"/>
              </a:solidFill>
            </a:rPr>
            <a:t>Search</a:t>
          </a:r>
          <a:r>
            <a:rPr lang="en-US" sz="2000" b="1" dirty="0" smtClean="0"/>
            <a:t> the data for Evidence</a:t>
          </a:r>
          <a:endParaRPr lang="en-US" sz="2000" b="1" dirty="0"/>
        </a:p>
      </dgm:t>
    </dgm:pt>
    <dgm:pt modelId="{01D34F92-04D7-9C4B-A6E4-E4BC87500F8E}" type="parTrans" cxnId="{D9C2E23D-182E-E745-8983-12FFB3A7755F}">
      <dgm:prSet/>
      <dgm:spPr/>
      <dgm:t>
        <a:bodyPr/>
        <a:lstStyle/>
        <a:p>
          <a:endParaRPr lang="en-US"/>
        </a:p>
      </dgm:t>
    </dgm:pt>
    <dgm:pt modelId="{EABEC44A-E95B-2444-951F-11208B9825FC}" type="sibTrans" cxnId="{D9C2E23D-182E-E745-8983-12FFB3A7755F}">
      <dgm:prSet/>
      <dgm:spPr/>
      <dgm:t>
        <a:bodyPr/>
        <a:lstStyle/>
        <a:p>
          <a:endParaRPr lang="en-US"/>
        </a:p>
      </dgm:t>
    </dgm:pt>
    <dgm:pt modelId="{CF525781-97FA-5549-8507-DE364C2A5DF8}" type="pres">
      <dgm:prSet presAssocID="{792029B5-03BD-DA44-A359-C5BD33CA65B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A182F4-AD90-7A44-BF86-C4DF453BB00A}" type="pres">
      <dgm:prSet presAssocID="{792029B5-03BD-DA44-A359-C5BD33CA65B4}" presName="cycle" presStyleCnt="0"/>
      <dgm:spPr/>
      <dgm:t>
        <a:bodyPr/>
        <a:lstStyle/>
        <a:p>
          <a:endParaRPr lang="es-GT"/>
        </a:p>
      </dgm:t>
    </dgm:pt>
    <dgm:pt modelId="{3F64D6EC-1018-6A41-9AE7-D56A1A94C87E}" type="pres">
      <dgm:prSet presAssocID="{32D90B35-9A3A-3E4F-82DA-C324724586A7}" presName="nodeFirstNode" presStyleLbl="node1" presStyleIdx="0" presStyleCnt="3" custScaleX="95124" custScaleY="818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8F7119-53AC-1046-A5B4-0869191D7E04}" type="pres">
      <dgm:prSet presAssocID="{389C8D7D-50CE-9645-B141-EAC852C9319B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8A68DBC1-FC3E-AF4F-96F0-FBDBD56D8A8B}" type="pres">
      <dgm:prSet presAssocID="{76A90E50-FC7B-2446-B582-F70A5478CA7A}" presName="nodeFollowingNodes" presStyleLbl="node1" presStyleIdx="1" presStyleCnt="3" custScaleX="86783" custScaleY="179194" custRadScaleRad="75525" custRadScaleInc="-33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A3EBC3-6E89-174B-A0F6-E636FB0FEC4E}" type="pres">
      <dgm:prSet presAssocID="{C9C106C5-2AE9-6240-A958-1949DB56A970}" presName="nodeFollowingNodes" presStyleLbl="node1" presStyleIdx="2" presStyleCnt="3" custScaleX="84971" custScaleY="114270" custRadScaleRad="93071" custRadScaleInc="355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C2E23D-182E-E745-8983-12FFB3A7755F}" srcId="{792029B5-03BD-DA44-A359-C5BD33CA65B4}" destId="{C9C106C5-2AE9-6240-A958-1949DB56A970}" srcOrd="2" destOrd="0" parTransId="{01D34F92-04D7-9C4B-A6E4-E4BC87500F8E}" sibTransId="{EABEC44A-E95B-2444-951F-11208B9825FC}"/>
    <dgm:cxn modelId="{1F758E44-4CA6-47AB-85A0-422990118813}" type="presOf" srcId="{389C8D7D-50CE-9645-B141-EAC852C9319B}" destId="{008F7119-53AC-1046-A5B4-0869191D7E04}" srcOrd="0" destOrd="0" presId="urn:microsoft.com/office/officeart/2005/8/layout/cycle3"/>
    <dgm:cxn modelId="{83C6E18E-D0FD-4C12-8686-64BAEF0A28E9}" type="presOf" srcId="{76A90E50-FC7B-2446-B582-F70A5478CA7A}" destId="{8A68DBC1-FC3E-AF4F-96F0-FBDBD56D8A8B}" srcOrd="0" destOrd="0" presId="urn:microsoft.com/office/officeart/2005/8/layout/cycle3"/>
    <dgm:cxn modelId="{183F55E6-0A87-43E8-919F-EC5CC2370D1D}" type="presOf" srcId="{C9C106C5-2AE9-6240-A958-1949DB56A970}" destId="{20A3EBC3-6E89-174B-A0F6-E636FB0FEC4E}" srcOrd="0" destOrd="0" presId="urn:microsoft.com/office/officeart/2005/8/layout/cycle3"/>
    <dgm:cxn modelId="{2871AC53-071A-9D46-AACF-C72D5651C184}" srcId="{792029B5-03BD-DA44-A359-C5BD33CA65B4}" destId="{76A90E50-FC7B-2446-B582-F70A5478CA7A}" srcOrd="1" destOrd="0" parTransId="{D24049DF-D78B-2246-AFA5-B884441F4440}" sibTransId="{3B827BEB-C8BE-D245-9540-97BD4E9D8340}"/>
    <dgm:cxn modelId="{BDBE331D-CA2B-4410-ACAC-2E0B642DD1E3}" type="presOf" srcId="{32D90B35-9A3A-3E4F-82DA-C324724586A7}" destId="{3F64D6EC-1018-6A41-9AE7-D56A1A94C87E}" srcOrd="0" destOrd="0" presId="urn:microsoft.com/office/officeart/2005/8/layout/cycle3"/>
    <dgm:cxn modelId="{AF2B8A6E-8A9C-4B82-AEF2-16EECA9F8E3F}" type="presOf" srcId="{792029B5-03BD-DA44-A359-C5BD33CA65B4}" destId="{CF525781-97FA-5549-8507-DE364C2A5DF8}" srcOrd="0" destOrd="0" presId="urn:microsoft.com/office/officeart/2005/8/layout/cycle3"/>
    <dgm:cxn modelId="{6426E9F1-AE9D-524C-9FE7-CD6688A67CFA}" srcId="{792029B5-03BD-DA44-A359-C5BD33CA65B4}" destId="{32D90B35-9A3A-3E4F-82DA-C324724586A7}" srcOrd="0" destOrd="0" parTransId="{4AF5388F-6E0A-6645-8306-970932D6F95C}" sibTransId="{389C8D7D-50CE-9645-B141-EAC852C9319B}"/>
    <dgm:cxn modelId="{CFE0DD90-30F4-470E-818C-0A20B80B32E9}" type="presParOf" srcId="{CF525781-97FA-5549-8507-DE364C2A5DF8}" destId="{45A182F4-AD90-7A44-BF86-C4DF453BB00A}" srcOrd="0" destOrd="0" presId="urn:microsoft.com/office/officeart/2005/8/layout/cycle3"/>
    <dgm:cxn modelId="{C6B9FEFB-B7E5-43E7-89B2-42C360036497}" type="presParOf" srcId="{45A182F4-AD90-7A44-BF86-C4DF453BB00A}" destId="{3F64D6EC-1018-6A41-9AE7-D56A1A94C87E}" srcOrd="0" destOrd="0" presId="urn:microsoft.com/office/officeart/2005/8/layout/cycle3"/>
    <dgm:cxn modelId="{5193E837-E3D1-4FE5-AB6C-0513D50DF2F4}" type="presParOf" srcId="{45A182F4-AD90-7A44-BF86-C4DF453BB00A}" destId="{008F7119-53AC-1046-A5B4-0869191D7E04}" srcOrd="1" destOrd="0" presId="urn:microsoft.com/office/officeart/2005/8/layout/cycle3"/>
    <dgm:cxn modelId="{F6EAA5AE-E678-40E9-82CE-582595C4932B}" type="presParOf" srcId="{45A182F4-AD90-7A44-BF86-C4DF453BB00A}" destId="{8A68DBC1-FC3E-AF4F-96F0-FBDBD56D8A8B}" srcOrd="2" destOrd="0" presId="urn:microsoft.com/office/officeart/2005/8/layout/cycle3"/>
    <dgm:cxn modelId="{3B7BC068-7664-4075-B837-991237C2747D}" type="presParOf" srcId="{45A182F4-AD90-7A44-BF86-C4DF453BB00A}" destId="{20A3EBC3-6E89-174B-A0F6-E636FB0FEC4E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EDDBC0-A129-9941-8F7E-D9E313A62145}" type="doc">
      <dgm:prSet loTypeId="urn:microsoft.com/office/officeart/2005/8/layout/hProcess3" loCatId="" qsTypeId="urn:microsoft.com/office/officeart/2005/8/quickstyle/simple3" qsCatId="simple" csTypeId="urn:microsoft.com/office/officeart/2005/8/colors/accent1_2" csCatId="accent1" phldr="1"/>
      <dgm:spPr/>
    </dgm:pt>
    <dgm:pt modelId="{9FC64391-5B76-8A42-AF31-9803FEF7D1E9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C00000"/>
              </a:solidFill>
            </a:rPr>
            <a:t>Write Protect </a:t>
          </a:r>
          <a:r>
            <a:rPr lang="en-US" sz="2400" b="1" dirty="0" smtClean="0"/>
            <a:t>and </a:t>
          </a:r>
          <a:r>
            <a:rPr lang="en-US" sz="2400" b="1" dirty="0" smtClean="0">
              <a:solidFill>
                <a:srgbClr val="C00000"/>
              </a:solidFill>
            </a:rPr>
            <a:t>Image</a:t>
          </a:r>
          <a:endParaRPr lang="en-US" sz="2400" b="1" dirty="0">
            <a:solidFill>
              <a:srgbClr val="C00000"/>
            </a:solidFill>
          </a:endParaRPr>
        </a:p>
      </dgm:t>
    </dgm:pt>
    <dgm:pt modelId="{3A90E395-225D-6F41-965D-4851F98B7903}" type="parTrans" cxnId="{B916308E-38A9-5048-B6E1-52840EC1FFE3}">
      <dgm:prSet/>
      <dgm:spPr/>
      <dgm:t>
        <a:bodyPr/>
        <a:lstStyle/>
        <a:p>
          <a:endParaRPr lang="en-US"/>
        </a:p>
      </dgm:t>
    </dgm:pt>
    <dgm:pt modelId="{C4739483-1FB2-E14F-AC33-5E91483419E3}" type="sibTrans" cxnId="{B916308E-38A9-5048-B6E1-52840EC1FFE3}">
      <dgm:prSet/>
      <dgm:spPr/>
      <dgm:t>
        <a:bodyPr/>
        <a:lstStyle/>
        <a:p>
          <a:endParaRPr lang="en-US"/>
        </a:p>
      </dgm:t>
    </dgm:pt>
    <dgm:pt modelId="{693B7D46-344D-6A42-BFF9-C564DF5C9BA8}" type="pres">
      <dgm:prSet presAssocID="{14EDDBC0-A129-9941-8F7E-D9E313A62145}" presName="Name0" presStyleCnt="0">
        <dgm:presLayoutVars>
          <dgm:dir/>
          <dgm:animLvl val="lvl"/>
          <dgm:resizeHandles val="exact"/>
        </dgm:presLayoutVars>
      </dgm:prSet>
      <dgm:spPr/>
    </dgm:pt>
    <dgm:pt modelId="{06556FB6-49EF-B141-AA9F-3CEA2F983F11}" type="pres">
      <dgm:prSet presAssocID="{14EDDBC0-A129-9941-8F7E-D9E313A62145}" presName="dummy" presStyleCnt="0"/>
      <dgm:spPr/>
    </dgm:pt>
    <dgm:pt modelId="{387E6423-E6BD-134E-AE4D-05DAD27FEB6F}" type="pres">
      <dgm:prSet presAssocID="{14EDDBC0-A129-9941-8F7E-D9E313A62145}" presName="linH" presStyleCnt="0"/>
      <dgm:spPr/>
    </dgm:pt>
    <dgm:pt modelId="{B58ED6B3-DA1B-AF48-A062-22AE5637FADB}" type="pres">
      <dgm:prSet presAssocID="{14EDDBC0-A129-9941-8F7E-D9E313A62145}" presName="padding1" presStyleCnt="0"/>
      <dgm:spPr/>
    </dgm:pt>
    <dgm:pt modelId="{47FE4871-9681-3A40-A47E-997078F79D61}" type="pres">
      <dgm:prSet presAssocID="{9FC64391-5B76-8A42-AF31-9803FEF7D1E9}" presName="linV" presStyleCnt="0"/>
      <dgm:spPr/>
    </dgm:pt>
    <dgm:pt modelId="{649681AC-3514-F947-84DC-A606D7C875DC}" type="pres">
      <dgm:prSet presAssocID="{9FC64391-5B76-8A42-AF31-9803FEF7D1E9}" presName="spVertical1" presStyleCnt="0"/>
      <dgm:spPr/>
    </dgm:pt>
    <dgm:pt modelId="{B62A863D-12A8-A340-9FBE-646A8EE58B16}" type="pres">
      <dgm:prSet presAssocID="{9FC64391-5B76-8A42-AF31-9803FEF7D1E9}" presName="parTx" presStyleLbl="revTx" presStyleIdx="0" presStyleCnt="1" custLinFactY="12636" custLinFactNeighborX="-9577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9E2EB4-9A66-4F40-AA06-7F0ED3144FE1}" type="pres">
      <dgm:prSet presAssocID="{9FC64391-5B76-8A42-AF31-9803FEF7D1E9}" presName="spVertical2" presStyleCnt="0"/>
      <dgm:spPr/>
    </dgm:pt>
    <dgm:pt modelId="{692F0BC4-7D5D-E547-8084-5450C2AE10AD}" type="pres">
      <dgm:prSet presAssocID="{9FC64391-5B76-8A42-AF31-9803FEF7D1E9}" presName="spVertical3" presStyleCnt="0"/>
      <dgm:spPr/>
    </dgm:pt>
    <dgm:pt modelId="{A7CC7313-73FA-8049-8F07-23BE93C2E623}" type="pres">
      <dgm:prSet presAssocID="{14EDDBC0-A129-9941-8F7E-D9E313A62145}" presName="padding2" presStyleCnt="0"/>
      <dgm:spPr/>
    </dgm:pt>
    <dgm:pt modelId="{3769A4BC-BEE3-DF4F-A740-E0532B371AF8}" type="pres">
      <dgm:prSet presAssocID="{14EDDBC0-A129-9941-8F7E-D9E313A62145}" presName="negArrow" presStyleCnt="0"/>
      <dgm:spPr/>
    </dgm:pt>
    <dgm:pt modelId="{6C3FB854-5376-8F43-9998-F0EA0DCADCC1}" type="pres">
      <dgm:prSet presAssocID="{14EDDBC0-A129-9941-8F7E-D9E313A62145}" presName="backgroundArrow" presStyleLbl="node1" presStyleIdx="0" presStyleCnt="1" custScaleY="161202" custLinFactNeighborX="8075" custLinFactNeighborY="-1138"/>
      <dgm:spPr/>
      <dgm:t>
        <a:bodyPr/>
        <a:lstStyle/>
        <a:p>
          <a:endParaRPr lang="en-US"/>
        </a:p>
      </dgm:t>
    </dgm:pt>
  </dgm:ptLst>
  <dgm:cxnLst>
    <dgm:cxn modelId="{B916308E-38A9-5048-B6E1-52840EC1FFE3}" srcId="{14EDDBC0-A129-9941-8F7E-D9E313A62145}" destId="{9FC64391-5B76-8A42-AF31-9803FEF7D1E9}" srcOrd="0" destOrd="0" parTransId="{3A90E395-225D-6F41-965D-4851F98B7903}" sibTransId="{C4739483-1FB2-E14F-AC33-5E91483419E3}"/>
    <dgm:cxn modelId="{D0C5C98F-9FE0-44CB-B7CB-5F29B6195A64}" type="presOf" srcId="{9FC64391-5B76-8A42-AF31-9803FEF7D1E9}" destId="{B62A863D-12A8-A340-9FBE-646A8EE58B16}" srcOrd="0" destOrd="0" presId="urn:microsoft.com/office/officeart/2005/8/layout/hProcess3"/>
    <dgm:cxn modelId="{EA630F51-4695-4B51-AED7-4AD3E22948C1}" type="presOf" srcId="{14EDDBC0-A129-9941-8F7E-D9E313A62145}" destId="{693B7D46-344D-6A42-BFF9-C564DF5C9BA8}" srcOrd="0" destOrd="0" presId="urn:microsoft.com/office/officeart/2005/8/layout/hProcess3"/>
    <dgm:cxn modelId="{5DEAD07D-CE99-4D4E-85EB-2C75B917427A}" type="presParOf" srcId="{693B7D46-344D-6A42-BFF9-C564DF5C9BA8}" destId="{06556FB6-49EF-B141-AA9F-3CEA2F983F11}" srcOrd="0" destOrd="0" presId="urn:microsoft.com/office/officeart/2005/8/layout/hProcess3"/>
    <dgm:cxn modelId="{2BF01A61-B70F-4B10-8551-3A832A45814B}" type="presParOf" srcId="{693B7D46-344D-6A42-BFF9-C564DF5C9BA8}" destId="{387E6423-E6BD-134E-AE4D-05DAD27FEB6F}" srcOrd="1" destOrd="0" presId="urn:microsoft.com/office/officeart/2005/8/layout/hProcess3"/>
    <dgm:cxn modelId="{9EFC700B-8889-4715-9B64-8F393089EB29}" type="presParOf" srcId="{387E6423-E6BD-134E-AE4D-05DAD27FEB6F}" destId="{B58ED6B3-DA1B-AF48-A062-22AE5637FADB}" srcOrd="0" destOrd="0" presId="urn:microsoft.com/office/officeart/2005/8/layout/hProcess3"/>
    <dgm:cxn modelId="{D06E37C4-D013-4B98-96C3-5DFF00170792}" type="presParOf" srcId="{387E6423-E6BD-134E-AE4D-05DAD27FEB6F}" destId="{47FE4871-9681-3A40-A47E-997078F79D61}" srcOrd="1" destOrd="0" presId="urn:microsoft.com/office/officeart/2005/8/layout/hProcess3"/>
    <dgm:cxn modelId="{6B51EDB1-78C8-4696-B321-B93C3BAB3A46}" type="presParOf" srcId="{47FE4871-9681-3A40-A47E-997078F79D61}" destId="{649681AC-3514-F947-84DC-A606D7C875DC}" srcOrd="0" destOrd="0" presId="urn:microsoft.com/office/officeart/2005/8/layout/hProcess3"/>
    <dgm:cxn modelId="{51B1D999-D136-4A07-BF6F-86FC5F7BDF22}" type="presParOf" srcId="{47FE4871-9681-3A40-A47E-997078F79D61}" destId="{B62A863D-12A8-A340-9FBE-646A8EE58B16}" srcOrd="1" destOrd="0" presId="urn:microsoft.com/office/officeart/2005/8/layout/hProcess3"/>
    <dgm:cxn modelId="{B65103F1-FE8B-458C-84B7-D5E2D660C949}" type="presParOf" srcId="{47FE4871-9681-3A40-A47E-997078F79D61}" destId="{0C9E2EB4-9A66-4F40-AA06-7F0ED3144FE1}" srcOrd="2" destOrd="0" presId="urn:microsoft.com/office/officeart/2005/8/layout/hProcess3"/>
    <dgm:cxn modelId="{0D4A4E07-F284-44A7-89EA-D6D28C0CC6B6}" type="presParOf" srcId="{47FE4871-9681-3A40-A47E-997078F79D61}" destId="{692F0BC4-7D5D-E547-8084-5450C2AE10AD}" srcOrd="3" destOrd="0" presId="urn:microsoft.com/office/officeart/2005/8/layout/hProcess3"/>
    <dgm:cxn modelId="{84588B3A-D667-4417-B570-BC6CD1E43069}" type="presParOf" srcId="{387E6423-E6BD-134E-AE4D-05DAD27FEB6F}" destId="{A7CC7313-73FA-8049-8F07-23BE93C2E623}" srcOrd="2" destOrd="0" presId="urn:microsoft.com/office/officeart/2005/8/layout/hProcess3"/>
    <dgm:cxn modelId="{F7A00044-5231-4ADE-9C64-157E1DFBDBE6}" type="presParOf" srcId="{387E6423-E6BD-134E-AE4D-05DAD27FEB6F}" destId="{3769A4BC-BEE3-DF4F-A740-E0532B371AF8}" srcOrd="3" destOrd="0" presId="urn:microsoft.com/office/officeart/2005/8/layout/hProcess3"/>
    <dgm:cxn modelId="{4FFBF60F-D018-4811-AC15-C998F00847B4}" type="presParOf" srcId="{387E6423-E6BD-134E-AE4D-05DAD27FEB6F}" destId="{6C3FB854-5376-8F43-9998-F0EA0DCADCC1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43C515-7B4A-41FA-AB7A-3051BF314DC4}" type="doc">
      <dgm:prSet loTypeId="urn:microsoft.com/office/officeart/2005/8/layout/hProcess3" loCatId="process" qsTypeId="urn:microsoft.com/office/officeart/2005/8/quickstyle/simple3" qsCatId="simple" csTypeId="urn:microsoft.com/office/officeart/2005/8/colors/accent1_2" csCatId="accent1" phldr="1"/>
      <dgm:spPr/>
    </dgm:pt>
    <dgm:pt modelId="{F7AEF765-2472-452B-BC2C-CD81AFD2F820}">
      <dgm:prSet phldrT="[Text]" custT="1"/>
      <dgm:spPr/>
      <dgm:t>
        <a:bodyPr/>
        <a:lstStyle/>
        <a:p>
          <a:r>
            <a:rPr lang="en-US" sz="2400" b="1" dirty="0" smtClean="0">
              <a:solidFill>
                <a:srgbClr val="C00000"/>
              </a:solidFill>
            </a:rPr>
            <a:t>Extract </a:t>
          </a:r>
          <a:endParaRPr lang="en-US" sz="2000" b="1" dirty="0" smtClean="0">
            <a:solidFill>
              <a:srgbClr val="C00000"/>
            </a:solidFill>
          </a:endParaRPr>
        </a:p>
        <a:p>
          <a:r>
            <a:rPr lang="en-US" sz="2000" b="1" dirty="0" smtClean="0"/>
            <a:t>Evidence</a:t>
          </a:r>
          <a:endParaRPr lang="en-US" sz="2000" b="1" dirty="0"/>
        </a:p>
      </dgm:t>
    </dgm:pt>
    <dgm:pt modelId="{E0EB454E-7B8A-4EEE-9A8E-A81BAAC3D103}" type="parTrans" cxnId="{6983AD46-AF2B-4852-8FDB-923FB553B2B9}">
      <dgm:prSet/>
      <dgm:spPr/>
      <dgm:t>
        <a:bodyPr/>
        <a:lstStyle/>
        <a:p>
          <a:endParaRPr lang="en-US"/>
        </a:p>
      </dgm:t>
    </dgm:pt>
    <dgm:pt modelId="{101AE4A8-FACA-4841-83DB-56DD70FF86E0}" type="sibTrans" cxnId="{6983AD46-AF2B-4852-8FDB-923FB553B2B9}">
      <dgm:prSet/>
      <dgm:spPr/>
      <dgm:t>
        <a:bodyPr/>
        <a:lstStyle/>
        <a:p>
          <a:endParaRPr lang="en-US"/>
        </a:p>
      </dgm:t>
    </dgm:pt>
    <dgm:pt modelId="{891C4F1E-FEA4-4128-A33C-1C9CE2F5AD97}">
      <dgm:prSet phldrT="[Text]" custT="1"/>
      <dgm:spPr/>
      <dgm:t>
        <a:bodyPr/>
        <a:lstStyle/>
        <a:p>
          <a:r>
            <a:rPr lang="en-US" sz="2000" b="1" dirty="0" smtClean="0"/>
            <a:t>Generate</a:t>
          </a:r>
        </a:p>
        <a:p>
          <a:r>
            <a:rPr lang="en-US" sz="2400" b="1" dirty="0" smtClean="0">
              <a:solidFill>
                <a:srgbClr val="C00000"/>
              </a:solidFill>
            </a:rPr>
            <a:t>Report</a:t>
          </a:r>
          <a:endParaRPr lang="en-US" sz="2000" b="1" dirty="0">
            <a:solidFill>
              <a:srgbClr val="C00000"/>
            </a:solidFill>
          </a:endParaRPr>
        </a:p>
      </dgm:t>
    </dgm:pt>
    <dgm:pt modelId="{3576AFEA-695B-489A-B406-851C309143DF}" type="parTrans" cxnId="{49BDAAFC-81EE-4990-A632-894C8536EA12}">
      <dgm:prSet/>
      <dgm:spPr/>
      <dgm:t>
        <a:bodyPr/>
        <a:lstStyle/>
        <a:p>
          <a:endParaRPr lang="en-US"/>
        </a:p>
      </dgm:t>
    </dgm:pt>
    <dgm:pt modelId="{760B6F7F-CFFB-475A-AB14-3480AD48CD9C}" type="sibTrans" cxnId="{49BDAAFC-81EE-4990-A632-894C8536EA12}">
      <dgm:prSet/>
      <dgm:spPr/>
      <dgm:t>
        <a:bodyPr/>
        <a:lstStyle/>
        <a:p>
          <a:endParaRPr lang="en-US"/>
        </a:p>
      </dgm:t>
    </dgm:pt>
    <dgm:pt modelId="{327511A0-84D8-4382-B20B-016F5B6BF85A}" type="pres">
      <dgm:prSet presAssocID="{5543C515-7B4A-41FA-AB7A-3051BF314DC4}" presName="Name0" presStyleCnt="0">
        <dgm:presLayoutVars>
          <dgm:dir/>
          <dgm:animLvl val="lvl"/>
          <dgm:resizeHandles val="exact"/>
        </dgm:presLayoutVars>
      </dgm:prSet>
      <dgm:spPr/>
    </dgm:pt>
    <dgm:pt modelId="{7873F627-CCA8-4495-BB0D-099917F94070}" type="pres">
      <dgm:prSet presAssocID="{5543C515-7B4A-41FA-AB7A-3051BF314DC4}" presName="dummy" presStyleCnt="0"/>
      <dgm:spPr/>
    </dgm:pt>
    <dgm:pt modelId="{C135BFA9-B825-44F8-A46B-54707ECE82A9}" type="pres">
      <dgm:prSet presAssocID="{5543C515-7B4A-41FA-AB7A-3051BF314DC4}" presName="linH" presStyleCnt="0"/>
      <dgm:spPr/>
    </dgm:pt>
    <dgm:pt modelId="{334504A1-3B89-4AAF-ACCC-E142C9A87EAB}" type="pres">
      <dgm:prSet presAssocID="{5543C515-7B4A-41FA-AB7A-3051BF314DC4}" presName="padding1" presStyleCnt="0"/>
      <dgm:spPr/>
    </dgm:pt>
    <dgm:pt modelId="{5AE10B98-B064-4970-AE31-889A124DF700}" type="pres">
      <dgm:prSet presAssocID="{F7AEF765-2472-452B-BC2C-CD81AFD2F820}" presName="linV" presStyleCnt="0"/>
      <dgm:spPr/>
    </dgm:pt>
    <dgm:pt modelId="{13A6C96F-1CEE-4196-8B86-20301EF51B73}" type="pres">
      <dgm:prSet presAssocID="{F7AEF765-2472-452B-BC2C-CD81AFD2F820}" presName="spVertical1" presStyleCnt="0"/>
      <dgm:spPr/>
    </dgm:pt>
    <dgm:pt modelId="{982BB03A-475D-41A5-9C33-8F31171CA362}" type="pres">
      <dgm:prSet presAssocID="{F7AEF765-2472-452B-BC2C-CD81AFD2F820}" presName="parTx" presStyleLbl="revTx" presStyleIdx="0" presStyleCnt="2" custLinFactY="52260" custLinFactNeighborX="-6711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FA5BFA-6D8C-4155-9A1D-B336E9A90353}" type="pres">
      <dgm:prSet presAssocID="{F7AEF765-2472-452B-BC2C-CD81AFD2F820}" presName="spVertical2" presStyleCnt="0"/>
      <dgm:spPr/>
    </dgm:pt>
    <dgm:pt modelId="{36F8C1A4-86E1-4761-9258-121DA7E36E25}" type="pres">
      <dgm:prSet presAssocID="{F7AEF765-2472-452B-BC2C-CD81AFD2F820}" presName="spVertical3" presStyleCnt="0"/>
      <dgm:spPr/>
    </dgm:pt>
    <dgm:pt modelId="{1C760B3C-C58C-44FD-A420-5DD611562211}" type="pres">
      <dgm:prSet presAssocID="{101AE4A8-FACA-4841-83DB-56DD70FF86E0}" presName="space" presStyleCnt="0"/>
      <dgm:spPr/>
    </dgm:pt>
    <dgm:pt modelId="{DFBB939B-F0C0-4BCF-AB5A-15DD389C1F6A}" type="pres">
      <dgm:prSet presAssocID="{891C4F1E-FEA4-4128-A33C-1C9CE2F5AD97}" presName="linV" presStyleCnt="0"/>
      <dgm:spPr/>
    </dgm:pt>
    <dgm:pt modelId="{D7636BEA-BCA7-421B-AA54-5A4B5260CE1A}" type="pres">
      <dgm:prSet presAssocID="{891C4F1E-FEA4-4128-A33C-1C9CE2F5AD97}" presName="spVertical1" presStyleCnt="0"/>
      <dgm:spPr/>
    </dgm:pt>
    <dgm:pt modelId="{CBE86174-58BA-482B-A8E5-DB9A3DDC0CCA}" type="pres">
      <dgm:prSet presAssocID="{891C4F1E-FEA4-4128-A33C-1C9CE2F5AD97}" presName="parTx" presStyleLbl="revTx" presStyleIdx="1" presStyleCnt="2" custLinFactY="52260" custLinFactNeighborX="-15251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B188C6-2AEB-454F-980E-2652113B5673}" type="pres">
      <dgm:prSet presAssocID="{891C4F1E-FEA4-4128-A33C-1C9CE2F5AD97}" presName="spVertical2" presStyleCnt="0"/>
      <dgm:spPr/>
    </dgm:pt>
    <dgm:pt modelId="{C16E1EBA-4801-4066-AC74-D0A35E72342A}" type="pres">
      <dgm:prSet presAssocID="{891C4F1E-FEA4-4128-A33C-1C9CE2F5AD97}" presName="spVertical3" presStyleCnt="0"/>
      <dgm:spPr/>
    </dgm:pt>
    <dgm:pt modelId="{13F93462-931D-46AC-8848-687D662897F4}" type="pres">
      <dgm:prSet presAssocID="{5543C515-7B4A-41FA-AB7A-3051BF314DC4}" presName="padding2" presStyleCnt="0"/>
      <dgm:spPr/>
    </dgm:pt>
    <dgm:pt modelId="{22F40A8D-1672-4417-8D4D-AA72C70B6BC7}" type="pres">
      <dgm:prSet presAssocID="{5543C515-7B4A-41FA-AB7A-3051BF314DC4}" presName="negArrow" presStyleCnt="0"/>
      <dgm:spPr/>
    </dgm:pt>
    <dgm:pt modelId="{828CD2A0-641B-4C6A-92E5-6C36568BD033}" type="pres">
      <dgm:prSet presAssocID="{5543C515-7B4A-41FA-AB7A-3051BF314DC4}" presName="backgroundArrow" presStyleLbl="node1" presStyleIdx="0" presStyleCnt="1" custScaleY="207627" custLinFactNeighborY="-1538"/>
      <dgm:spPr/>
    </dgm:pt>
  </dgm:ptLst>
  <dgm:cxnLst>
    <dgm:cxn modelId="{9112AC7D-630C-4616-B61B-88F7C0192860}" type="presOf" srcId="{891C4F1E-FEA4-4128-A33C-1C9CE2F5AD97}" destId="{CBE86174-58BA-482B-A8E5-DB9A3DDC0CCA}" srcOrd="0" destOrd="0" presId="urn:microsoft.com/office/officeart/2005/8/layout/hProcess3"/>
    <dgm:cxn modelId="{044A785B-2EAA-4FC6-9D47-0FEB6F8FEC6E}" type="presOf" srcId="{5543C515-7B4A-41FA-AB7A-3051BF314DC4}" destId="{327511A0-84D8-4382-B20B-016F5B6BF85A}" srcOrd="0" destOrd="0" presId="urn:microsoft.com/office/officeart/2005/8/layout/hProcess3"/>
    <dgm:cxn modelId="{5941F6A8-C873-4D19-99B0-BECBD38FACDE}" type="presOf" srcId="{F7AEF765-2472-452B-BC2C-CD81AFD2F820}" destId="{982BB03A-475D-41A5-9C33-8F31171CA362}" srcOrd="0" destOrd="0" presId="urn:microsoft.com/office/officeart/2005/8/layout/hProcess3"/>
    <dgm:cxn modelId="{49BDAAFC-81EE-4990-A632-894C8536EA12}" srcId="{5543C515-7B4A-41FA-AB7A-3051BF314DC4}" destId="{891C4F1E-FEA4-4128-A33C-1C9CE2F5AD97}" srcOrd="1" destOrd="0" parTransId="{3576AFEA-695B-489A-B406-851C309143DF}" sibTransId="{760B6F7F-CFFB-475A-AB14-3480AD48CD9C}"/>
    <dgm:cxn modelId="{6983AD46-AF2B-4852-8FDB-923FB553B2B9}" srcId="{5543C515-7B4A-41FA-AB7A-3051BF314DC4}" destId="{F7AEF765-2472-452B-BC2C-CD81AFD2F820}" srcOrd="0" destOrd="0" parTransId="{E0EB454E-7B8A-4EEE-9A8E-A81BAAC3D103}" sibTransId="{101AE4A8-FACA-4841-83DB-56DD70FF86E0}"/>
    <dgm:cxn modelId="{E06E3F4A-CAA0-4CC5-A81E-580AB690DD99}" type="presParOf" srcId="{327511A0-84D8-4382-B20B-016F5B6BF85A}" destId="{7873F627-CCA8-4495-BB0D-099917F94070}" srcOrd="0" destOrd="0" presId="urn:microsoft.com/office/officeart/2005/8/layout/hProcess3"/>
    <dgm:cxn modelId="{8B1E9433-8E3D-4035-9389-A8D9484BC786}" type="presParOf" srcId="{327511A0-84D8-4382-B20B-016F5B6BF85A}" destId="{C135BFA9-B825-44F8-A46B-54707ECE82A9}" srcOrd="1" destOrd="0" presId="urn:microsoft.com/office/officeart/2005/8/layout/hProcess3"/>
    <dgm:cxn modelId="{AEF6571F-07D8-43FC-A4BC-42B9B796F92D}" type="presParOf" srcId="{C135BFA9-B825-44F8-A46B-54707ECE82A9}" destId="{334504A1-3B89-4AAF-ACCC-E142C9A87EAB}" srcOrd="0" destOrd="0" presId="urn:microsoft.com/office/officeart/2005/8/layout/hProcess3"/>
    <dgm:cxn modelId="{FE30EC38-B012-448C-8237-84D718A3662A}" type="presParOf" srcId="{C135BFA9-B825-44F8-A46B-54707ECE82A9}" destId="{5AE10B98-B064-4970-AE31-889A124DF700}" srcOrd="1" destOrd="0" presId="urn:microsoft.com/office/officeart/2005/8/layout/hProcess3"/>
    <dgm:cxn modelId="{FE904EC5-633A-4483-A196-9A8FDF51D97D}" type="presParOf" srcId="{5AE10B98-B064-4970-AE31-889A124DF700}" destId="{13A6C96F-1CEE-4196-8B86-20301EF51B73}" srcOrd="0" destOrd="0" presId="urn:microsoft.com/office/officeart/2005/8/layout/hProcess3"/>
    <dgm:cxn modelId="{DB751FC5-0793-4E10-BA0D-CFD1D85A7FBB}" type="presParOf" srcId="{5AE10B98-B064-4970-AE31-889A124DF700}" destId="{982BB03A-475D-41A5-9C33-8F31171CA362}" srcOrd="1" destOrd="0" presId="urn:microsoft.com/office/officeart/2005/8/layout/hProcess3"/>
    <dgm:cxn modelId="{39EFE318-68F9-4F4E-A0BF-8C900D2E13C3}" type="presParOf" srcId="{5AE10B98-B064-4970-AE31-889A124DF700}" destId="{22FA5BFA-6D8C-4155-9A1D-B336E9A90353}" srcOrd="2" destOrd="0" presId="urn:microsoft.com/office/officeart/2005/8/layout/hProcess3"/>
    <dgm:cxn modelId="{90E9D85E-54F4-4385-A317-4528CC88E47B}" type="presParOf" srcId="{5AE10B98-B064-4970-AE31-889A124DF700}" destId="{36F8C1A4-86E1-4761-9258-121DA7E36E25}" srcOrd="3" destOrd="0" presId="urn:microsoft.com/office/officeart/2005/8/layout/hProcess3"/>
    <dgm:cxn modelId="{F1941B59-5006-4BDC-AFF0-EFDB2E92162E}" type="presParOf" srcId="{C135BFA9-B825-44F8-A46B-54707ECE82A9}" destId="{1C760B3C-C58C-44FD-A420-5DD611562211}" srcOrd="2" destOrd="0" presId="urn:microsoft.com/office/officeart/2005/8/layout/hProcess3"/>
    <dgm:cxn modelId="{4CF8D808-CEAC-4723-83F1-1396E8347196}" type="presParOf" srcId="{C135BFA9-B825-44F8-A46B-54707ECE82A9}" destId="{DFBB939B-F0C0-4BCF-AB5A-15DD389C1F6A}" srcOrd="3" destOrd="0" presId="urn:microsoft.com/office/officeart/2005/8/layout/hProcess3"/>
    <dgm:cxn modelId="{B10EA9CB-B587-4267-9155-8D09011A0AE9}" type="presParOf" srcId="{DFBB939B-F0C0-4BCF-AB5A-15DD389C1F6A}" destId="{D7636BEA-BCA7-421B-AA54-5A4B5260CE1A}" srcOrd="0" destOrd="0" presId="urn:microsoft.com/office/officeart/2005/8/layout/hProcess3"/>
    <dgm:cxn modelId="{F74088F0-0D76-4DA1-9974-D499625D514D}" type="presParOf" srcId="{DFBB939B-F0C0-4BCF-AB5A-15DD389C1F6A}" destId="{CBE86174-58BA-482B-A8E5-DB9A3DDC0CCA}" srcOrd="1" destOrd="0" presId="urn:microsoft.com/office/officeart/2005/8/layout/hProcess3"/>
    <dgm:cxn modelId="{E6CDD22C-7B87-421B-A439-A14FB0493168}" type="presParOf" srcId="{DFBB939B-F0C0-4BCF-AB5A-15DD389C1F6A}" destId="{6CB188C6-2AEB-454F-980E-2652113B5673}" srcOrd="2" destOrd="0" presId="urn:microsoft.com/office/officeart/2005/8/layout/hProcess3"/>
    <dgm:cxn modelId="{CD44D696-7C73-4094-A2FE-C07C6C42BF8D}" type="presParOf" srcId="{DFBB939B-F0C0-4BCF-AB5A-15DD389C1F6A}" destId="{C16E1EBA-4801-4066-AC74-D0A35E72342A}" srcOrd="3" destOrd="0" presId="urn:microsoft.com/office/officeart/2005/8/layout/hProcess3"/>
    <dgm:cxn modelId="{E7C95B7E-F4C5-4D02-BAA5-A1AB83FE60BC}" type="presParOf" srcId="{C135BFA9-B825-44F8-A46B-54707ECE82A9}" destId="{13F93462-931D-46AC-8848-687D662897F4}" srcOrd="4" destOrd="0" presId="urn:microsoft.com/office/officeart/2005/8/layout/hProcess3"/>
    <dgm:cxn modelId="{B5FE24E7-B2BF-4F1B-9F90-B7835475E676}" type="presParOf" srcId="{C135BFA9-B825-44F8-A46B-54707ECE82A9}" destId="{22F40A8D-1672-4417-8D4D-AA72C70B6BC7}" srcOrd="5" destOrd="0" presId="urn:microsoft.com/office/officeart/2005/8/layout/hProcess3"/>
    <dgm:cxn modelId="{3A94B0F8-EF50-458D-9931-89AA3F0D6F99}" type="presParOf" srcId="{C135BFA9-B825-44F8-A46B-54707ECE82A9}" destId="{828CD2A0-641B-4C6A-92E5-6C36568BD033}" srcOrd="6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D25733-1DCD-3746-9205-D2F3FAD9968B}" type="doc">
      <dgm:prSet loTypeId="urn:microsoft.com/office/officeart/2005/8/layout/pyramid4" loCatId="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081A290-0BE2-5E4F-8988-56AAF4C7E945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800" b="1" dirty="0" smtClean="0">
              <a:solidFill>
                <a:srgbClr val="000000"/>
              </a:solidFill>
            </a:rPr>
            <a:t>Case Agent</a:t>
          </a:r>
        </a:p>
      </dgm:t>
    </dgm:pt>
    <dgm:pt modelId="{45CBF6A3-5AE6-C54A-A495-3C990C23EA91}" type="parTrans" cxnId="{1232F9D5-79FC-6F47-AC88-09D35EC2ADF3}">
      <dgm:prSet/>
      <dgm:spPr/>
      <dgm:t>
        <a:bodyPr/>
        <a:lstStyle/>
        <a:p>
          <a:endParaRPr lang="en-US" sz="1800" b="1">
            <a:solidFill>
              <a:srgbClr val="000000"/>
            </a:solidFill>
          </a:endParaRPr>
        </a:p>
      </dgm:t>
    </dgm:pt>
    <dgm:pt modelId="{82DED294-9B52-1E42-A30D-1ED2059900B5}" type="sibTrans" cxnId="{1232F9D5-79FC-6F47-AC88-09D35EC2ADF3}">
      <dgm:prSet/>
      <dgm:spPr/>
      <dgm:t>
        <a:bodyPr/>
        <a:lstStyle/>
        <a:p>
          <a:endParaRPr lang="en-US" sz="1800" b="1">
            <a:solidFill>
              <a:srgbClr val="000000"/>
            </a:solidFill>
          </a:endParaRPr>
        </a:p>
      </dgm:t>
    </dgm:pt>
    <dgm:pt modelId="{2C487D6B-9440-9B4F-9F26-9FD80AD5AEC1}">
      <dgm:prSet phldrT="[Text]" custT="1"/>
      <dgm:spPr>
        <a:solidFill>
          <a:srgbClr val="008000"/>
        </a:solidFill>
      </dgm:spPr>
      <dgm:t>
        <a:bodyPr/>
        <a:lstStyle/>
        <a:p>
          <a:r>
            <a:rPr lang="en-US" sz="1800" b="1" dirty="0" smtClean="0">
              <a:solidFill>
                <a:srgbClr val="000000"/>
              </a:solidFill>
            </a:rPr>
            <a:t>Examiner</a:t>
          </a:r>
          <a:endParaRPr lang="en-US" sz="1800" b="1" dirty="0">
            <a:solidFill>
              <a:srgbClr val="000000"/>
            </a:solidFill>
          </a:endParaRPr>
        </a:p>
      </dgm:t>
    </dgm:pt>
    <dgm:pt modelId="{23549052-A0E5-8D42-9BA2-73E80745CDEE}" type="parTrans" cxnId="{4E875F3D-163A-1445-B6AD-2B7A277909DF}">
      <dgm:prSet/>
      <dgm:spPr/>
      <dgm:t>
        <a:bodyPr/>
        <a:lstStyle/>
        <a:p>
          <a:endParaRPr lang="en-US" sz="1800" b="1">
            <a:solidFill>
              <a:srgbClr val="000000"/>
            </a:solidFill>
          </a:endParaRPr>
        </a:p>
      </dgm:t>
    </dgm:pt>
    <dgm:pt modelId="{234457A8-7A02-A641-B42D-38A07592BE66}" type="sibTrans" cxnId="{4E875F3D-163A-1445-B6AD-2B7A277909DF}">
      <dgm:prSet/>
      <dgm:spPr/>
      <dgm:t>
        <a:bodyPr/>
        <a:lstStyle/>
        <a:p>
          <a:endParaRPr lang="en-US" sz="1800" b="1">
            <a:solidFill>
              <a:srgbClr val="000000"/>
            </a:solidFill>
          </a:endParaRPr>
        </a:p>
      </dgm:t>
    </dgm:pt>
    <dgm:pt modelId="{4D9C77A5-BF77-AA49-9A78-FD5EBB677FC5}">
      <dgm:prSet phldrT="[Text]" custT="1"/>
      <dgm:spPr>
        <a:solidFill>
          <a:srgbClr val="3366FF"/>
        </a:solidFill>
      </dgm:spPr>
      <dgm:t>
        <a:bodyPr/>
        <a:lstStyle/>
        <a:p>
          <a:r>
            <a:rPr lang="en-US" sz="1800" b="1" dirty="0" smtClean="0">
              <a:solidFill>
                <a:srgbClr val="000000"/>
              </a:solidFill>
            </a:rPr>
            <a:t>Evidence Review</a:t>
          </a:r>
          <a:endParaRPr lang="en-US" sz="1800" b="1" dirty="0">
            <a:solidFill>
              <a:srgbClr val="000000"/>
            </a:solidFill>
          </a:endParaRPr>
        </a:p>
      </dgm:t>
    </dgm:pt>
    <dgm:pt modelId="{3037CCAE-968D-1E40-A776-08186474D69E}" type="parTrans" cxnId="{7841EFE6-F15E-0748-BA6D-6EBDF6D11578}">
      <dgm:prSet/>
      <dgm:spPr/>
      <dgm:t>
        <a:bodyPr/>
        <a:lstStyle/>
        <a:p>
          <a:endParaRPr lang="en-US" sz="1800" b="1">
            <a:solidFill>
              <a:srgbClr val="000000"/>
            </a:solidFill>
          </a:endParaRPr>
        </a:p>
      </dgm:t>
    </dgm:pt>
    <dgm:pt modelId="{24ED572A-795B-D24F-83A9-3E302415298F}" type="sibTrans" cxnId="{7841EFE6-F15E-0748-BA6D-6EBDF6D11578}">
      <dgm:prSet/>
      <dgm:spPr/>
      <dgm:t>
        <a:bodyPr/>
        <a:lstStyle/>
        <a:p>
          <a:endParaRPr lang="en-US" sz="1800" b="1">
            <a:solidFill>
              <a:srgbClr val="000000"/>
            </a:solidFill>
          </a:endParaRPr>
        </a:p>
      </dgm:t>
    </dgm:pt>
    <dgm:pt modelId="{4733E2DA-56B8-544B-BF0D-2DCD12CBD738}">
      <dgm:prSet phldrT="[Text]" custT="1"/>
      <dgm:spPr>
        <a:solidFill>
          <a:srgbClr val="FFFF00"/>
        </a:solidFill>
      </dgm:spPr>
      <dgm:t>
        <a:bodyPr/>
        <a:lstStyle/>
        <a:p>
          <a:r>
            <a:rPr lang="en-US" sz="1800" b="1" dirty="0" smtClean="0">
              <a:solidFill>
                <a:srgbClr val="000000"/>
              </a:solidFill>
            </a:rPr>
            <a:t>Trial</a:t>
          </a:r>
        </a:p>
        <a:p>
          <a:r>
            <a:rPr lang="en-US" sz="1800" b="1" dirty="0" smtClean="0">
              <a:solidFill>
                <a:srgbClr val="000000"/>
              </a:solidFill>
            </a:rPr>
            <a:t>Attorney </a:t>
          </a:r>
          <a:endParaRPr lang="en-US" sz="1800" b="1" dirty="0">
            <a:solidFill>
              <a:srgbClr val="000000"/>
            </a:solidFill>
          </a:endParaRPr>
        </a:p>
      </dgm:t>
    </dgm:pt>
    <dgm:pt modelId="{04B4128A-7333-A445-8498-44E85755C650}" type="parTrans" cxnId="{08FA3B70-820C-9345-A6F1-48CFC3657886}">
      <dgm:prSet/>
      <dgm:spPr/>
      <dgm:t>
        <a:bodyPr/>
        <a:lstStyle/>
        <a:p>
          <a:endParaRPr lang="en-US" sz="1800" b="1">
            <a:solidFill>
              <a:srgbClr val="000000"/>
            </a:solidFill>
          </a:endParaRPr>
        </a:p>
      </dgm:t>
    </dgm:pt>
    <dgm:pt modelId="{28B8615C-C34B-174A-9689-D74A22EED9C1}" type="sibTrans" cxnId="{08FA3B70-820C-9345-A6F1-48CFC3657886}">
      <dgm:prSet/>
      <dgm:spPr/>
      <dgm:t>
        <a:bodyPr/>
        <a:lstStyle/>
        <a:p>
          <a:endParaRPr lang="en-US" sz="1800" b="1">
            <a:solidFill>
              <a:srgbClr val="000000"/>
            </a:solidFill>
          </a:endParaRPr>
        </a:p>
      </dgm:t>
    </dgm:pt>
    <dgm:pt modelId="{DD01C14C-7DF6-C34A-8025-E8579D46BD43}" type="pres">
      <dgm:prSet presAssocID="{89D25733-1DCD-3746-9205-D2F3FAD9968B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1809EE-0E47-3242-9819-4E3D6E8D9A50}" type="pres">
      <dgm:prSet presAssocID="{89D25733-1DCD-3746-9205-D2F3FAD9968B}" presName="triangle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98B84B-AFC2-5A4E-A9A8-84817B6BD4E8}" type="pres">
      <dgm:prSet presAssocID="{89D25733-1DCD-3746-9205-D2F3FAD9968B}" presName="triangle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186F78-5974-8841-BB27-5C0384495214}" type="pres">
      <dgm:prSet presAssocID="{89D25733-1DCD-3746-9205-D2F3FAD9968B}" presName="triangle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32F483-13CB-D64F-ACC8-E3441954AB8A}" type="pres">
      <dgm:prSet presAssocID="{89D25733-1DCD-3746-9205-D2F3FAD9968B}" presName="triangle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CEA14F-1D6B-49CD-B171-D2958474192B}" type="presOf" srcId="{2C487D6B-9440-9B4F-9F26-9FD80AD5AEC1}" destId="{DF98B84B-AFC2-5A4E-A9A8-84817B6BD4E8}" srcOrd="0" destOrd="0" presId="urn:microsoft.com/office/officeart/2005/8/layout/pyramid4"/>
    <dgm:cxn modelId="{6D14E062-901E-4D7F-881F-8609E2C180D5}" type="presOf" srcId="{4733E2DA-56B8-544B-BF0D-2DCD12CBD738}" destId="{7032F483-13CB-D64F-ACC8-E3441954AB8A}" srcOrd="0" destOrd="0" presId="urn:microsoft.com/office/officeart/2005/8/layout/pyramid4"/>
    <dgm:cxn modelId="{1D5765C2-A128-4599-B89C-CF0DB7ECC2DF}" type="presOf" srcId="{89D25733-1DCD-3746-9205-D2F3FAD9968B}" destId="{DD01C14C-7DF6-C34A-8025-E8579D46BD43}" srcOrd="0" destOrd="0" presId="urn:microsoft.com/office/officeart/2005/8/layout/pyramid4"/>
    <dgm:cxn modelId="{7841EFE6-F15E-0748-BA6D-6EBDF6D11578}" srcId="{89D25733-1DCD-3746-9205-D2F3FAD9968B}" destId="{4D9C77A5-BF77-AA49-9A78-FD5EBB677FC5}" srcOrd="2" destOrd="0" parTransId="{3037CCAE-968D-1E40-A776-08186474D69E}" sibTransId="{24ED572A-795B-D24F-83A9-3E302415298F}"/>
    <dgm:cxn modelId="{16367D9D-2C92-4DFA-B58B-E1C5EF803F97}" type="presOf" srcId="{4D9C77A5-BF77-AA49-9A78-FD5EBB677FC5}" destId="{96186F78-5974-8841-BB27-5C0384495214}" srcOrd="0" destOrd="0" presId="urn:microsoft.com/office/officeart/2005/8/layout/pyramid4"/>
    <dgm:cxn modelId="{08FA3B70-820C-9345-A6F1-48CFC3657886}" srcId="{89D25733-1DCD-3746-9205-D2F3FAD9968B}" destId="{4733E2DA-56B8-544B-BF0D-2DCD12CBD738}" srcOrd="3" destOrd="0" parTransId="{04B4128A-7333-A445-8498-44E85755C650}" sibTransId="{28B8615C-C34B-174A-9689-D74A22EED9C1}"/>
    <dgm:cxn modelId="{4E875F3D-163A-1445-B6AD-2B7A277909DF}" srcId="{89D25733-1DCD-3746-9205-D2F3FAD9968B}" destId="{2C487D6B-9440-9B4F-9F26-9FD80AD5AEC1}" srcOrd="1" destOrd="0" parTransId="{23549052-A0E5-8D42-9BA2-73E80745CDEE}" sibTransId="{234457A8-7A02-A641-B42D-38A07592BE66}"/>
    <dgm:cxn modelId="{1232F9D5-79FC-6F47-AC88-09D35EC2ADF3}" srcId="{89D25733-1DCD-3746-9205-D2F3FAD9968B}" destId="{B081A290-0BE2-5E4F-8988-56AAF4C7E945}" srcOrd="0" destOrd="0" parTransId="{45CBF6A3-5AE6-C54A-A495-3C990C23EA91}" sibTransId="{82DED294-9B52-1E42-A30D-1ED2059900B5}"/>
    <dgm:cxn modelId="{A18BC4C8-63C5-45EA-9C38-4E19C5BE238C}" type="presOf" srcId="{B081A290-0BE2-5E4F-8988-56AAF4C7E945}" destId="{C31809EE-0E47-3242-9819-4E3D6E8D9A50}" srcOrd="0" destOrd="0" presId="urn:microsoft.com/office/officeart/2005/8/layout/pyramid4"/>
    <dgm:cxn modelId="{13809AF4-B9CF-444B-BFA7-322E9B411737}" type="presParOf" srcId="{DD01C14C-7DF6-C34A-8025-E8579D46BD43}" destId="{C31809EE-0E47-3242-9819-4E3D6E8D9A50}" srcOrd="0" destOrd="0" presId="urn:microsoft.com/office/officeart/2005/8/layout/pyramid4"/>
    <dgm:cxn modelId="{0F96B63D-558A-41DA-90B1-08011469CDF7}" type="presParOf" srcId="{DD01C14C-7DF6-C34A-8025-E8579D46BD43}" destId="{DF98B84B-AFC2-5A4E-A9A8-84817B6BD4E8}" srcOrd="1" destOrd="0" presId="urn:microsoft.com/office/officeart/2005/8/layout/pyramid4"/>
    <dgm:cxn modelId="{D3B9CF18-3B7E-4333-9E6A-03456CD26109}" type="presParOf" srcId="{DD01C14C-7DF6-C34A-8025-E8579D46BD43}" destId="{96186F78-5974-8841-BB27-5C0384495214}" srcOrd="2" destOrd="0" presId="urn:microsoft.com/office/officeart/2005/8/layout/pyramid4"/>
    <dgm:cxn modelId="{FBDF1EF3-FC6B-4BEB-B183-994EB620C9DC}" type="presParOf" srcId="{DD01C14C-7DF6-C34A-8025-E8579D46BD43}" destId="{7032F483-13CB-D64F-ACC8-E3441954AB8A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D03F2-14DB-46B1-9EC9-5C0808A95A9B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CD640-0CD8-428C-A83C-D75BB68E0E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74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original version of this p</a:t>
            </a:r>
            <a:r>
              <a:rPr lang="en-US" baseline="0" dirty="0" smtClean="0"/>
              <a:t>resentation was p</a:t>
            </a:r>
            <a:r>
              <a:rPr lang="en-US" dirty="0" smtClean="0"/>
              <a:t>repared in April</a:t>
            </a:r>
            <a:r>
              <a:rPr lang="en-US" baseline="0" dirty="0" smtClean="0"/>
              <a:t> 2017 </a:t>
            </a:r>
            <a:r>
              <a:rPr lang="en-US" dirty="0" smtClean="0"/>
              <a:t>by Sherman Kwok, SVRCFL and Brian Nishida, NMRCFL from OTD’s Digital Evidence Staffing, Education &amp; Development (DESED).  SA Jason </a:t>
            </a:r>
            <a:r>
              <a:rPr lang="en-US" dirty="0" err="1" smtClean="0"/>
              <a:t>Myszkiewicz</a:t>
            </a:r>
            <a:r>
              <a:rPr lang="en-US" dirty="0" smtClean="0"/>
              <a:t> reached out to both </a:t>
            </a:r>
            <a:r>
              <a:rPr lang="en-US" baseline="0" dirty="0" smtClean="0"/>
              <a:t> individuals and was granted permission to use the presentation in whole or in part.  Both of the individuals also offered to provide assistance if necessary.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CD640-0CD8-428C-A83C-D75BB68E0ED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85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Old school terminology:  mirror image</a:t>
            </a:r>
          </a:p>
          <a:p>
            <a:r>
              <a:rPr lang="en-US" dirty="0" smtClean="0"/>
              <a:t>Remember:</a:t>
            </a:r>
            <a:r>
              <a:rPr lang="en-US" baseline="0" dirty="0" smtClean="0"/>
              <a:t>  computer data is bits and encoding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D30958-A3F5-46D8-814C-3CFFCF70DEC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29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can place the cloned hard drive into the Subject’s computer and boot it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D30958-A3F5-46D8-814C-3CFFCF70DEC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44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image files require Forensic Software to read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D30958-A3F5-46D8-814C-3CFFCF70DEC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74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CD640-0CD8-428C-A83C-D75BB68E0ED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09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takes</a:t>
            </a:r>
            <a:r>
              <a:rPr lang="en-US" baseline="0" dirty="0" smtClean="0"/>
              <a:t> hours or days and is a hands-off, automated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D30958-A3F5-46D8-814C-3CFFCF70DEC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84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takes</a:t>
            </a:r>
            <a:r>
              <a:rPr lang="en-US" baseline="0" dirty="0" smtClean="0"/>
              <a:t> hours or days and is a hands-off, automated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D30958-A3F5-46D8-814C-3CFFCF70DEC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84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start with hundreds o</a:t>
            </a:r>
            <a:r>
              <a:rPr lang="en-US" baseline="0" dirty="0" smtClean="0"/>
              <a:t>f thousands or millions of files, and we want to distill this into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D30958-A3F5-46D8-814C-3CFFCF70DEC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80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We’ll talk about this in</a:t>
            </a:r>
            <a:r>
              <a:rPr lang="en-US" baseline="0" dirty="0" smtClean="0"/>
              <a:t> more detail, but imagine creating a database of computer files—similar to a fingerprint or DNA database of individuals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D30958-A3F5-46D8-814C-3CFFCF70DEC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50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CD640-0CD8-428C-A83C-D75BB68E0ED7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12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Timelines</a:t>
            </a:r>
            <a:r>
              <a:rPr lang="en-US" baseline="0" dirty="0" smtClean="0"/>
              <a:t> are good for showing Cause and Effect.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D30958-A3F5-46D8-814C-3CFFCF70DEC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83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CD640-0CD8-428C-A83C-D75BB68E0ED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36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Old</a:t>
            </a:r>
            <a:r>
              <a:rPr lang="en-US" baseline="0" dirty="0" smtClean="0"/>
              <a:t> days:  typewriters, fingerprints, postage stamps, boxes of paper records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Now:  everything is on computers, networks, and smartphones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D0EBAF-0841-7342-9675-301C588F47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53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types</a:t>
            </a:r>
            <a:r>
              <a:rPr lang="en-US" baseline="0" dirty="0" smtClean="0"/>
              <a:t> of investigations are you doing here?  (great opportunity to learn what type of investigations the students are involved 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D0EBAF-0841-7342-9675-301C588F47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89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slide is a</a:t>
            </a:r>
            <a:r>
              <a:rPr lang="en-US" baseline="0" dirty="0" smtClean="0"/>
              <a:t> specific definition from </a:t>
            </a:r>
            <a:r>
              <a:rPr lang="en-US" b="1" baseline="0" dirty="0" smtClean="0"/>
              <a:t>Philippine law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D0EBAF-0841-7342-9675-301C588F47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63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D0EBAF-0841-7342-9675-301C588F47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63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But, there are exceptions</a:t>
            </a:r>
            <a:r>
              <a:rPr lang="en-US" baseline="0" dirty="0" smtClean="0"/>
              <a:t> to every rule</a:t>
            </a:r>
          </a:p>
          <a:p>
            <a:r>
              <a:rPr lang="en-US" baseline="0" dirty="0" smtClean="0"/>
              <a:t>DNA and fingerprints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D0EBAF-0841-7342-9675-301C588F47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63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But, there are exceptions</a:t>
            </a:r>
            <a:r>
              <a:rPr lang="en-US" baseline="0" dirty="0" smtClean="0"/>
              <a:t> to every rule</a:t>
            </a:r>
          </a:p>
          <a:p>
            <a:r>
              <a:rPr lang="en-US" baseline="0" dirty="0" smtClean="0"/>
              <a:t>DNA and fingerprints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D0EBAF-0841-7342-9675-301C588F47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63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D0EBAF-0841-7342-9675-301C588F47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63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yD PPT Template Background-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7" y="283"/>
            <a:ext cx="9143245" cy="6857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4191000"/>
            <a:ext cx="8839200" cy="685800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4800600"/>
            <a:ext cx="8839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530A7-876F-475E-B0B0-A7E1E5DC0136}" type="datetime1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CLASSIFICATION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1DFC3-B8E3-4B0E-A785-676C12F69D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ruleSha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6984"/>
            <a:ext cx="9144000" cy="125016"/>
          </a:xfrm>
          <a:prstGeom prst="rect">
            <a:avLst/>
          </a:prstGeom>
        </p:spPr>
      </p:pic>
      <p:pic>
        <p:nvPicPr>
          <p:cNvPr id="7" name="Picture 6" descr="Overlay-FullBackground.jpg"/>
          <p:cNvPicPr>
            <a:picLocks noChangeAspect="1"/>
          </p:cNvPicPr>
          <p:nvPr/>
        </p:nvPicPr>
        <p:blipFill>
          <a:blip r:embed="rId3"/>
          <a:srcRect t="66667"/>
          <a:stretch>
            <a:fillRect/>
          </a:stretch>
        </p:blipFill>
        <p:spPr>
          <a:xfrm>
            <a:off x="0" y="4572000"/>
            <a:ext cx="9144000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71800"/>
            <a:ext cx="7583487" cy="1362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4724400"/>
            <a:ext cx="7583487" cy="139849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Font typeface="Calisto MT" pitchFamily="18" charset="0"/>
              <a:buNone/>
              <a:defRPr sz="18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A0E17-59B6-422A-B2B1-EF16CA451F8D}" type="datetime1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2047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34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yD FBI PPT Template Background-01-01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7" y="283"/>
            <a:ext cx="9143245" cy="6857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4191000"/>
            <a:ext cx="8839200" cy="685800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4800600"/>
            <a:ext cx="8839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530A7-876F-475E-B0B0-A7E1E5DC0136}" type="datetime1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CLASSIFICATION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1DFC3-B8E3-4B0E-A785-676C12F69D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FBE62-F614-4ECB-8C52-99F0CD367F3F}" type="datetime1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CLASSIFICATION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1DFC3-B8E3-4B0E-A785-676C12F69D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3DE4E-5F04-4307-A12F-A9AFE7922CBB}" type="datetime1">
              <a:rPr lang="en-US" smtClean="0"/>
              <a:pPr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CLASSIFICATION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1DFC3-B8E3-4B0E-A785-676C12F69D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B28F4-76D8-4481-90E4-A92B4FEF9C11}" type="datetime1">
              <a:rPr lang="en-US" smtClean="0"/>
              <a:pPr/>
              <a:t>3/25/2019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CLASSIFICATION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1DFC3-B8E3-4B0E-A785-676C12F69D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EC01-F632-480A-8ACC-5EC8A19F96B4}" type="datetime1">
              <a:rPr lang="en-US" smtClean="0"/>
              <a:pPr/>
              <a:t>3/25/2019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CLASSIFICATION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1DFC3-B8E3-4B0E-A785-676C12F69D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8236F-86C7-4819-9AEB-1A183DF13DF8}" type="datetime1">
              <a:rPr lang="en-US" smtClean="0"/>
              <a:pPr/>
              <a:t>3/25/2019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CLASSIFICATION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1DFC3-B8E3-4B0E-A785-676C12F69D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403860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9E119-97B0-40E6-80CB-6C385C613AD1}" type="datetime1">
              <a:rPr lang="en-US" smtClean="0"/>
              <a:pPr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CLASSIFICATION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1DFC3-B8E3-4B0E-A785-676C12F69D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403860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CCA36-EB2E-4045-8F99-DA1A8149BF7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CLASSIFICATION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1DFC3-B8E3-4B0E-A785-676C12F69D0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yD PPT Template Slide Header-01.png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377" y="283"/>
            <a:ext cx="9143245" cy="685743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382000" cy="411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7DC95-0519-455C-B35A-CDC89682639B}" type="datetime1">
              <a:rPr lang="en-US" smtClean="0"/>
              <a:pPr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CLASSIFICATION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1DFC3-B8E3-4B0E-A785-676C12F69D0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8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77" r:id="rId9"/>
    <p:sldLayoutId id="2147483679" r:id="rId10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000" kern="1200">
          <a:solidFill>
            <a:schemeClr val="bg1"/>
          </a:solidFill>
          <a:latin typeface="Futura Md B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52400" y="4648200"/>
            <a:ext cx="8839200" cy="685800"/>
          </a:xfrm>
        </p:spPr>
        <p:txBody>
          <a:bodyPr/>
          <a:lstStyle/>
          <a:p>
            <a:r>
              <a:rPr lang="en-US" dirty="0"/>
              <a:t>Basic Digital </a:t>
            </a:r>
            <a:r>
              <a:rPr lang="en-US" dirty="0" smtClean="0"/>
              <a:t>Forensics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b="0" dirty="0" smtClean="0"/>
              <a:t>FBI Cyber Training Bosnia 2019</a:t>
            </a:r>
            <a:endParaRPr lang="en-US" b="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0" y="5877027"/>
            <a:ext cx="8839200" cy="457200"/>
          </a:xfrm>
        </p:spPr>
        <p:txBody>
          <a:bodyPr>
            <a:noAutofit/>
          </a:bodyPr>
          <a:lstStyle/>
          <a:p>
            <a:endParaRPr lang="en-US" sz="1800" dirty="0"/>
          </a:p>
          <a:p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1DFC3-B8E3-4B0E-A785-676C12F69D0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0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7583488" cy="1283167"/>
          </a:xfrm>
        </p:spPr>
        <p:txBody>
          <a:bodyPr/>
          <a:lstStyle/>
          <a:p>
            <a:r>
              <a:rPr lang="en-US" sz="3600" dirty="0" smtClean="0"/>
              <a:t>Forensic Principles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676400"/>
            <a:ext cx="8043672" cy="35029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1: The </a:t>
            </a:r>
            <a:r>
              <a:rPr lang="en-US" sz="3200" dirty="0"/>
              <a:t>evidence should </a:t>
            </a:r>
            <a:r>
              <a:rPr lang="en-US" sz="3200" dirty="0">
                <a:solidFill>
                  <a:srgbClr val="C00000"/>
                </a:solidFill>
              </a:rPr>
              <a:t>not be </a:t>
            </a:r>
            <a:r>
              <a:rPr lang="en-US" sz="3200" dirty="0" smtClean="0">
                <a:solidFill>
                  <a:srgbClr val="C00000"/>
                </a:solidFill>
              </a:rPr>
              <a:t>altered</a:t>
            </a:r>
            <a:r>
              <a:rPr lang="en-US" sz="3200" dirty="0" smtClean="0"/>
              <a:t>.</a:t>
            </a:r>
            <a:br>
              <a:rPr lang="en-US" sz="3200" dirty="0" smtClean="0"/>
            </a:b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2: The </a:t>
            </a:r>
            <a:r>
              <a:rPr lang="en-US" sz="3200" dirty="0"/>
              <a:t>examination must be </a:t>
            </a:r>
            <a:r>
              <a:rPr lang="en-US" sz="3200" dirty="0" smtClean="0">
                <a:solidFill>
                  <a:srgbClr val="C00000"/>
                </a:solidFill>
              </a:rPr>
              <a:t>accurate</a:t>
            </a:r>
            <a:r>
              <a:rPr lang="en-US" sz="3200" dirty="0" smtClean="0"/>
              <a:t>.</a:t>
            </a:r>
            <a:br>
              <a:rPr lang="en-US" sz="3200" dirty="0" smtClean="0"/>
            </a:b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3: The </a:t>
            </a:r>
            <a:r>
              <a:rPr lang="en-US" sz="3200" dirty="0"/>
              <a:t>examination </a:t>
            </a:r>
            <a:r>
              <a:rPr lang="en-US" sz="3200" dirty="0" smtClean="0"/>
              <a:t>should be </a:t>
            </a:r>
            <a:r>
              <a:rPr lang="en-US" sz="3200" dirty="0">
                <a:solidFill>
                  <a:srgbClr val="C00000"/>
                </a:solidFill>
              </a:rPr>
              <a:t>verifiable </a:t>
            </a:r>
            <a:r>
              <a:rPr lang="en-US" sz="3200" dirty="0"/>
              <a:t>and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smtClean="0">
                <a:solidFill>
                  <a:srgbClr val="C00000"/>
                </a:solidFill>
              </a:rPr>
              <a:t>repeatable</a:t>
            </a:r>
            <a:r>
              <a:rPr lang="en-US" sz="3200" dirty="0" smtClean="0"/>
              <a:t>.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2400" i="1" dirty="0"/>
              <a:t>Source:  Forensic Computing, A Practitioner’s Guide by Tony </a:t>
            </a:r>
            <a:r>
              <a:rPr lang="en-US" sz="2400" i="1" dirty="0" err="1"/>
              <a:t>Sammes</a:t>
            </a:r>
            <a:r>
              <a:rPr lang="en-US" sz="2400" i="1" dirty="0"/>
              <a:t> and Brian </a:t>
            </a:r>
            <a:r>
              <a:rPr lang="en-US" sz="2400" i="1" dirty="0" err="1"/>
              <a:t>Jenkinson</a:t>
            </a:r>
            <a:endParaRPr lang="en-US" sz="2400" i="1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3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7583488" cy="1283167"/>
          </a:xfrm>
        </p:spPr>
        <p:txBody>
          <a:bodyPr/>
          <a:lstStyle/>
          <a:p>
            <a:r>
              <a:rPr lang="en-US" sz="3600" dirty="0" smtClean="0"/>
              <a:t>Forensic Process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676400"/>
            <a:ext cx="8043672" cy="3502993"/>
          </a:xfrm>
        </p:spPr>
        <p:txBody>
          <a:bodyPr>
            <a:noAutofit/>
          </a:bodyPr>
          <a:lstStyle/>
          <a:p>
            <a:r>
              <a:rPr lang="en-US" sz="3600" dirty="0"/>
              <a:t>Legal Authority</a:t>
            </a:r>
          </a:p>
          <a:p>
            <a:r>
              <a:rPr lang="en-US" sz="3600" dirty="0" smtClean="0"/>
              <a:t>Collection</a:t>
            </a:r>
            <a:endParaRPr lang="en-US" sz="3600" dirty="0"/>
          </a:p>
          <a:p>
            <a:r>
              <a:rPr lang="en-US" sz="3600" dirty="0" smtClean="0"/>
              <a:t>Preservation</a:t>
            </a:r>
            <a:endParaRPr lang="en-US" sz="3600" dirty="0"/>
          </a:p>
          <a:p>
            <a:r>
              <a:rPr lang="en-US" sz="3600" dirty="0" smtClean="0"/>
              <a:t>Examination</a:t>
            </a:r>
            <a:endParaRPr lang="en-US" sz="3600" dirty="0"/>
          </a:p>
          <a:p>
            <a:r>
              <a:rPr lang="en-US" sz="3600" dirty="0" smtClean="0"/>
              <a:t>Analysis</a:t>
            </a:r>
            <a:endParaRPr lang="en-US" sz="3600" dirty="0"/>
          </a:p>
          <a:p>
            <a:r>
              <a:rPr lang="en-US" sz="3600" dirty="0" smtClean="0"/>
              <a:t>Results/Presentation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 descr="computer_law.jpg"/>
          <p:cNvPicPr>
            <a:picLocks noChangeAspect="1"/>
          </p:cNvPicPr>
          <p:nvPr/>
        </p:nvPicPr>
        <p:blipFill>
          <a:blip r:embed="rId3" cstate="print"/>
          <a:srcRect r="12316"/>
          <a:stretch>
            <a:fillRect/>
          </a:stretch>
        </p:blipFill>
        <p:spPr>
          <a:xfrm>
            <a:off x="5105400" y="1905000"/>
            <a:ext cx="3429000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869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Computer examination workflow</a:t>
            </a:r>
            <a:endParaRPr lang="en-US" sz="3600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0809882"/>
              </p:ext>
            </p:extLst>
          </p:nvPr>
        </p:nvGraphicFramePr>
        <p:xfrm>
          <a:off x="2481943" y="1689100"/>
          <a:ext cx="3855874" cy="3667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090331897"/>
              </p:ext>
            </p:extLst>
          </p:nvPr>
        </p:nvGraphicFramePr>
        <p:xfrm>
          <a:off x="147476" y="2159934"/>
          <a:ext cx="2245567" cy="2558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423936221"/>
              </p:ext>
            </p:extLst>
          </p:nvPr>
        </p:nvGraphicFramePr>
        <p:xfrm>
          <a:off x="6324600" y="2209800"/>
          <a:ext cx="2752531" cy="22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457201" y="5181600"/>
            <a:ext cx="84582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C00000"/>
                </a:solidFill>
                <a:latin typeface="Calisto MT" charset="0"/>
                <a:ea typeface="Calisto MT" charset="0"/>
                <a:cs typeface="Calisto MT" charset="0"/>
              </a:rPr>
              <a:t>Contemporaneous, detailed notes should be taken during the examination.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0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 – Seize or Image On-site</a:t>
            </a:r>
            <a:endParaRPr lang="es-G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CLASSIFICATION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1DFC3-B8E3-4B0E-A785-676C12F69D0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 descr="search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49" y="1143000"/>
            <a:ext cx="8375151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0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 – Seize or Image On-site</a:t>
            </a:r>
            <a:endParaRPr lang="es-G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CLASSIFICATION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1DFC3-B8E3-4B0E-A785-676C12F69D0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 descr="search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245358"/>
            <a:ext cx="8153400" cy="541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0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951037"/>
            <a:ext cx="8229600" cy="45259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We won’t be reviewing basic terms, such as </a:t>
            </a:r>
            <a:r>
              <a:rPr lang="en-US" sz="3200" b="1" dirty="0" smtClean="0"/>
              <a:t>file</a:t>
            </a:r>
            <a:r>
              <a:rPr lang="en-US" sz="3200" dirty="0" smtClean="0"/>
              <a:t> or </a:t>
            </a:r>
            <a:r>
              <a:rPr lang="en-US" sz="3200" b="1" dirty="0" smtClean="0"/>
              <a:t>file system</a:t>
            </a:r>
            <a:r>
              <a:rPr lang="en-US" sz="3200" dirty="0" smtClean="0"/>
              <a:t>.</a:t>
            </a:r>
          </a:p>
          <a:p>
            <a:r>
              <a:rPr lang="en-US" sz="3200" dirty="0" smtClean="0"/>
              <a:t>However, in digital forensics, it is important to understand the difference between a </a:t>
            </a:r>
            <a:r>
              <a:rPr lang="en-US" sz="3200" b="1" dirty="0" smtClean="0"/>
              <a:t>clone</a:t>
            </a:r>
            <a:r>
              <a:rPr lang="en-US" sz="3200" dirty="0" smtClean="0"/>
              <a:t> and an </a:t>
            </a:r>
            <a:r>
              <a:rPr lang="en-US" sz="3200" b="1" dirty="0" smtClean="0"/>
              <a:t>image.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84941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What is a clone?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Sector-by-Sector copy</a:t>
            </a:r>
            <a:r>
              <a:rPr lang="en-US" dirty="0" smtClean="0"/>
              <a:t> of 0’s and 1’s to </a:t>
            </a:r>
            <a:r>
              <a:rPr lang="en-US" b="1" dirty="0" smtClean="0">
                <a:solidFill>
                  <a:srgbClr val="C00000"/>
                </a:solidFill>
              </a:rPr>
              <a:t>sectors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of a </a:t>
            </a:r>
            <a:r>
              <a:rPr lang="en-US" dirty="0" smtClean="0">
                <a:solidFill>
                  <a:srgbClr val="C00000"/>
                </a:solidFill>
              </a:rPr>
              <a:t>wiped hard drive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61242"/>
            <a:ext cx="6869814" cy="485719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4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What is an image?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Sector-by-sector copy</a:t>
            </a:r>
            <a:r>
              <a:rPr lang="en-US" dirty="0" smtClean="0"/>
              <a:t> of 0’s and 1’s to </a:t>
            </a:r>
            <a:r>
              <a:rPr lang="en-US" b="1" dirty="0" smtClean="0">
                <a:solidFill>
                  <a:srgbClr val="C00000"/>
                </a:solidFill>
              </a:rPr>
              <a:t>files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00" y="1403203"/>
            <a:ext cx="7681000" cy="543073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0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Image Formats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DD image </a:t>
            </a:r>
            <a:r>
              <a:rPr lang="en-US" sz="2800" dirty="0" smtClean="0"/>
              <a:t>is “raw” copy of 0’s and 1’s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>
                <a:solidFill>
                  <a:srgbClr val="C00000"/>
                </a:solidFill>
              </a:rPr>
              <a:t>E</a:t>
            </a:r>
            <a:r>
              <a:rPr lang="en-US" sz="2800" dirty="0" smtClean="0">
                <a:solidFill>
                  <a:srgbClr val="C00000"/>
                </a:solidFill>
              </a:rPr>
              <a:t>01 image </a:t>
            </a:r>
            <a:r>
              <a:rPr lang="en-US" sz="2800" dirty="0" smtClean="0"/>
              <a:t>in Expert Witness Format or Encase image (compression, CRC checks, password protecting, logs)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>
                <a:solidFill>
                  <a:srgbClr val="C00000"/>
                </a:solidFill>
              </a:rPr>
              <a:t>AD1 image </a:t>
            </a:r>
            <a:r>
              <a:rPr lang="en-US" sz="2800" dirty="0" smtClean="0"/>
              <a:t>is </a:t>
            </a:r>
            <a:r>
              <a:rPr lang="en-US" sz="2800" dirty="0" err="1" smtClean="0"/>
              <a:t>AccessData</a:t>
            </a:r>
            <a:r>
              <a:rPr lang="en-US" sz="2800" dirty="0" smtClean="0"/>
              <a:t> Custom Content Image (image of individual folders, files)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There are more image formats </a:t>
            </a:r>
            <a:r>
              <a:rPr lang="is-IS" sz="2800" dirty="0" smtClean="0"/>
              <a:t>…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Imaging Exercise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C00000"/>
                </a:solidFill>
              </a:rPr>
              <a:t>Insert</a:t>
            </a:r>
            <a:r>
              <a:rPr lang="en-US" sz="2800" dirty="0" smtClean="0"/>
              <a:t> your thumb drive.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C00000"/>
                </a:solidFill>
              </a:rPr>
              <a:t>Delete</a:t>
            </a:r>
            <a:r>
              <a:rPr lang="en-US" sz="2800" dirty="0" smtClean="0"/>
              <a:t> “Smoking_Gun.jpg” from root folder.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C00000"/>
                </a:solidFill>
              </a:rPr>
              <a:t>Copy</a:t>
            </a:r>
            <a:r>
              <a:rPr lang="en-US" sz="2800" dirty="0" smtClean="0"/>
              <a:t> \Software\Imager_Lite_3.1.1 folder to your desktop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C00000"/>
                </a:solidFill>
              </a:rPr>
              <a:t>Install</a:t>
            </a:r>
            <a:r>
              <a:rPr lang="en-US" sz="2800" dirty="0" smtClean="0"/>
              <a:t> Registry Viewer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C00000"/>
                </a:solidFill>
              </a:rPr>
              <a:t>Open</a:t>
            </a:r>
            <a:r>
              <a:rPr lang="en-US" sz="2800" dirty="0" smtClean="0"/>
              <a:t> Imager_Lite_3.1.1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We’re going to </a:t>
            </a:r>
            <a:r>
              <a:rPr lang="en-US" sz="2800" dirty="0" smtClean="0">
                <a:solidFill>
                  <a:srgbClr val="C00000"/>
                </a:solidFill>
              </a:rPr>
              <a:t>load</a:t>
            </a:r>
            <a:r>
              <a:rPr lang="en-US" sz="2800" dirty="0" smtClean="0"/>
              <a:t> the thumb drive into Imager and start making a </a:t>
            </a:r>
            <a:r>
              <a:rPr lang="en-US" sz="2800" dirty="0" smtClean="0">
                <a:solidFill>
                  <a:srgbClr val="C00000"/>
                </a:solidFill>
              </a:rPr>
              <a:t>forensic image</a:t>
            </a:r>
            <a:r>
              <a:rPr lang="en-US" sz="280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8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Learning Objectives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/>
              <a:t>Identify </a:t>
            </a:r>
            <a:r>
              <a:rPr lang="en-US" dirty="0">
                <a:solidFill>
                  <a:srgbClr val="C00000"/>
                </a:solidFill>
              </a:rPr>
              <a:t>categories</a:t>
            </a:r>
            <a:r>
              <a:rPr lang="en-US" dirty="0"/>
              <a:t> of digital evidence.</a:t>
            </a:r>
          </a:p>
          <a:p>
            <a:pPr lvl="0"/>
            <a:r>
              <a:rPr lang="en-US" dirty="0" smtClean="0">
                <a:solidFill>
                  <a:srgbClr val="C00000"/>
                </a:solidFill>
              </a:rPr>
              <a:t>Define</a:t>
            </a:r>
            <a:r>
              <a:rPr lang="en-US" dirty="0" smtClean="0"/>
              <a:t> digital forensics.</a:t>
            </a:r>
          </a:p>
          <a:p>
            <a:pPr lvl="0"/>
            <a:r>
              <a:rPr lang="en-US" dirty="0" smtClean="0"/>
              <a:t>Describe </a:t>
            </a:r>
            <a:r>
              <a:rPr lang="en-US" dirty="0" smtClean="0">
                <a:solidFill>
                  <a:srgbClr val="C00000"/>
                </a:solidFill>
              </a:rPr>
              <a:t>role</a:t>
            </a:r>
            <a:r>
              <a:rPr lang="en-US" dirty="0" smtClean="0"/>
              <a:t> of digital forensics in incident response.</a:t>
            </a:r>
          </a:p>
          <a:p>
            <a:pPr lvl="0"/>
            <a:r>
              <a:rPr lang="en-US" dirty="0" smtClean="0"/>
              <a:t>Explain </a:t>
            </a:r>
            <a:r>
              <a:rPr lang="en-US" dirty="0"/>
              <a:t>the three forensic </a:t>
            </a:r>
            <a:r>
              <a:rPr lang="en-US" dirty="0" smtClean="0">
                <a:solidFill>
                  <a:srgbClr val="C00000"/>
                </a:solidFill>
              </a:rPr>
              <a:t>principles</a:t>
            </a:r>
            <a:r>
              <a:rPr lang="en-US" dirty="0" smtClean="0"/>
              <a:t>.</a:t>
            </a:r>
            <a:endParaRPr lang="en-US" dirty="0"/>
          </a:p>
          <a:p>
            <a:pPr lvl="0"/>
            <a:r>
              <a:rPr lang="en-US" dirty="0"/>
              <a:t>Describe the digital forensics examination </a:t>
            </a:r>
            <a:r>
              <a:rPr lang="en-US" dirty="0" smtClean="0">
                <a:solidFill>
                  <a:srgbClr val="C00000"/>
                </a:solidFill>
              </a:rPr>
              <a:t>workflow</a:t>
            </a:r>
            <a:r>
              <a:rPr lang="en-US" dirty="0" smtClean="0"/>
              <a:t>.</a:t>
            </a:r>
            <a:endParaRPr lang="en-US" dirty="0"/>
          </a:p>
          <a:p>
            <a:pPr lvl="0"/>
            <a:r>
              <a:rPr lang="en-US" dirty="0"/>
              <a:t>Distinguish between a </a:t>
            </a:r>
            <a:r>
              <a:rPr lang="en-US" dirty="0">
                <a:solidFill>
                  <a:srgbClr val="C00000"/>
                </a:solidFill>
              </a:rPr>
              <a:t>clone</a:t>
            </a:r>
            <a:r>
              <a:rPr lang="en-US" dirty="0"/>
              <a:t> and an </a:t>
            </a:r>
            <a:r>
              <a:rPr lang="en-US" dirty="0" smtClean="0">
                <a:solidFill>
                  <a:srgbClr val="C00000"/>
                </a:solidFill>
              </a:rPr>
              <a:t>image</a:t>
            </a:r>
            <a:r>
              <a:rPr lang="en-US" dirty="0" smtClean="0"/>
              <a:t>.</a:t>
            </a:r>
            <a:endParaRPr lang="en-US" dirty="0"/>
          </a:p>
          <a:p>
            <a:pPr lvl="0"/>
            <a:r>
              <a:rPr lang="en-US" dirty="0" smtClean="0"/>
              <a:t>Use FTK Imager to create an </a:t>
            </a:r>
            <a:r>
              <a:rPr lang="en-US" dirty="0" smtClean="0">
                <a:solidFill>
                  <a:srgbClr val="C00000"/>
                </a:solidFill>
              </a:rPr>
              <a:t>image</a:t>
            </a:r>
            <a:r>
              <a:rPr lang="en-US" dirty="0" smtClean="0"/>
              <a:t> of a </a:t>
            </a:r>
            <a:r>
              <a:rPr lang="en-US" dirty="0" err="1" smtClean="0"/>
              <a:t>thumbdrive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6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Write blockers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b="1" u="sng" dirty="0" smtClean="0"/>
              <a:t>Forensic Principle 1:</a:t>
            </a:r>
            <a:r>
              <a:rPr lang="en-US" sz="2800" b="1" dirty="0" smtClean="0"/>
              <a:t>  The evidence should not be altered.</a:t>
            </a:r>
            <a:endParaRPr lang="en-US" dirty="0" smtClean="0"/>
          </a:p>
          <a:p>
            <a:pPr lvl="1"/>
            <a:r>
              <a:rPr lang="en-US" dirty="0" smtClean="0"/>
              <a:t>Most </a:t>
            </a:r>
            <a:r>
              <a:rPr lang="en-US" dirty="0"/>
              <a:t>Operating Systems will “auto-mount” file systems they recognize.  </a:t>
            </a:r>
            <a:r>
              <a:rPr lang="en-US" dirty="0">
                <a:solidFill>
                  <a:srgbClr val="C00000"/>
                </a:solidFill>
              </a:rPr>
              <a:t>The </a:t>
            </a:r>
            <a:r>
              <a:rPr lang="en-US" dirty="0" smtClean="0">
                <a:solidFill>
                  <a:srgbClr val="C00000"/>
                </a:solidFill>
              </a:rPr>
              <a:t>OS </a:t>
            </a:r>
            <a:r>
              <a:rPr lang="en-US" dirty="0">
                <a:solidFill>
                  <a:srgbClr val="C00000"/>
                </a:solidFill>
              </a:rPr>
              <a:t>may write to the file system causing modifications to the Original Evidence</a:t>
            </a:r>
            <a:r>
              <a:rPr lang="en-US" dirty="0" smtClean="0">
                <a:solidFill>
                  <a:srgbClr val="C00000"/>
                </a:solidFill>
              </a:rPr>
              <a:t>!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Hardware Write Blockers block </a:t>
            </a:r>
            <a:r>
              <a:rPr lang="en-US" i="1" dirty="0"/>
              <a:t>write</a:t>
            </a:r>
            <a:r>
              <a:rPr lang="en-US" dirty="0"/>
              <a:t> </a:t>
            </a:r>
            <a:r>
              <a:rPr lang="en-US" i="1" dirty="0"/>
              <a:t>signals</a:t>
            </a:r>
            <a:r>
              <a:rPr lang="en-US" dirty="0"/>
              <a:t> to </a:t>
            </a:r>
            <a:r>
              <a:rPr lang="en-US" dirty="0" smtClean="0"/>
              <a:t>the subject media.</a:t>
            </a:r>
            <a:endParaRPr lang="en-US" dirty="0"/>
          </a:p>
          <a:p>
            <a:pPr lvl="1"/>
            <a:r>
              <a:rPr lang="en-US" dirty="0"/>
              <a:t>Software Write Blockers use </a:t>
            </a:r>
            <a:r>
              <a:rPr lang="en-US" i="1" dirty="0"/>
              <a:t>drivers</a:t>
            </a:r>
            <a:r>
              <a:rPr lang="en-US" dirty="0"/>
              <a:t> to block </a:t>
            </a:r>
            <a:r>
              <a:rPr lang="en-US" dirty="0" smtClean="0"/>
              <a:t>write signals </a:t>
            </a:r>
            <a:r>
              <a:rPr lang="en-US" dirty="0"/>
              <a:t>to hard drives</a:t>
            </a:r>
          </a:p>
          <a:p>
            <a:endParaRPr lang="en-US" sz="2800" i="1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67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345488" cy="1283167"/>
          </a:xfrm>
        </p:spPr>
        <p:txBody>
          <a:bodyPr/>
          <a:lstStyle/>
          <a:p>
            <a:r>
              <a:rPr lang="en-US" sz="3600" dirty="0" smtClean="0"/>
              <a:t>Hardware Write Blockers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136" y="1532064"/>
            <a:ext cx="3105150" cy="4248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62200"/>
            <a:ext cx="3856361" cy="29051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6800" y="5267325"/>
            <a:ext cx="3362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WiebeTech</a:t>
            </a:r>
            <a:r>
              <a:rPr lang="en-US" sz="2800" dirty="0" smtClean="0"/>
              <a:t> </a:t>
            </a:r>
            <a:r>
              <a:rPr lang="en-US" sz="2800" dirty="0" err="1" smtClean="0"/>
              <a:t>UltraDock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552493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Tableau TD35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3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79114" cy="1283167"/>
          </a:xfrm>
        </p:spPr>
        <p:txBody>
          <a:bodyPr/>
          <a:lstStyle/>
          <a:p>
            <a:r>
              <a:rPr lang="en-US" sz="3600" dirty="0" smtClean="0"/>
              <a:t>Dedicated Imaging Devices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718486"/>
            <a:ext cx="4487370" cy="221376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718486"/>
            <a:ext cx="3606800" cy="2028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9200" y="4934164"/>
            <a:ext cx="304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Logicube</a:t>
            </a:r>
            <a:r>
              <a:rPr lang="en-US" sz="2800" dirty="0" smtClean="0"/>
              <a:t> </a:t>
            </a:r>
            <a:r>
              <a:rPr lang="en-US" sz="2800" dirty="0" err="1" smtClean="0"/>
              <a:t>Supersonix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096000" y="4747311"/>
            <a:ext cx="2404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Tableau TD3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1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The Imaging Process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Remove hard drive from computer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Attach write-blocker to specimen hard drive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Attach write-blocker to examination workstation with imaging software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Run imaging software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MD5 verification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Check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9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Remove Hard Drive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7952" y="2758281"/>
            <a:ext cx="4613296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46554" y="2758281"/>
            <a:ext cx="4613295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4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Attach Write Blocker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952" y="2763848"/>
            <a:ext cx="4613295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1805" y="2754795"/>
            <a:ext cx="4571998" cy="2567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6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2000" cy="411162"/>
          </a:xfrm>
        </p:spPr>
        <p:txBody>
          <a:bodyPr/>
          <a:lstStyle/>
          <a:p>
            <a:r>
              <a:rPr lang="en-US" sz="3600" dirty="0" smtClean="0"/>
              <a:t>Run Imaging Software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8" b="2556"/>
          <a:stretch/>
        </p:blipFill>
        <p:spPr bwMode="auto">
          <a:xfrm>
            <a:off x="233363" y="1203158"/>
            <a:ext cx="8677275" cy="5654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985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19989"/>
            <a:ext cx="5873986" cy="4891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76200"/>
            <a:ext cx="8421688" cy="1283167"/>
          </a:xfrm>
        </p:spPr>
        <p:txBody>
          <a:bodyPr/>
          <a:lstStyle/>
          <a:p>
            <a:r>
              <a:rPr lang="en-US" sz="3600" dirty="0" smtClean="0"/>
              <a:t>Hash Verify And Image Check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674891"/>
            <a:ext cx="2609850" cy="480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A Teacher&amp;Idea: Word Decoding Strateg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668662"/>
            <a:ext cx="2428863" cy="38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Pre-Processing </a:t>
            </a:r>
            <a:r>
              <a:rPr lang="en-US" sz="3600" dirty="0"/>
              <a:t>a</a:t>
            </a:r>
            <a:r>
              <a:rPr lang="en-US" sz="3600" dirty="0" smtClean="0"/>
              <a:t>nd De-Coding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447800"/>
            <a:ext cx="7086599" cy="5059363"/>
          </a:xfrm>
        </p:spPr>
        <p:txBody>
          <a:bodyPr>
            <a:noAutofit/>
          </a:bodyPr>
          <a:lstStyle/>
          <a:p>
            <a:r>
              <a:rPr lang="en-US" sz="2700" dirty="0" smtClean="0"/>
              <a:t>Read in the </a:t>
            </a:r>
            <a:r>
              <a:rPr lang="en-US" sz="2700" dirty="0" smtClean="0">
                <a:solidFill>
                  <a:srgbClr val="C00000"/>
                </a:solidFill>
              </a:rPr>
              <a:t>Image</a:t>
            </a:r>
          </a:p>
          <a:p>
            <a:r>
              <a:rPr lang="en-US" sz="2700" dirty="0" smtClean="0"/>
              <a:t>Locate the </a:t>
            </a:r>
            <a:r>
              <a:rPr lang="en-US" sz="2700" dirty="0" smtClean="0">
                <a:solidFill>
                  <a:srgbClr val="C00000"/>
                </a:solidFill>
              </a:rPr>
              <a:t>Partition Table</a:t>
            </a:r>
          </a:p>
          <a:p>
            <a:r>
              <a:rPr lang="en-US" sz="2700" dirty="0" smtClean="0"/>
              <a:t>Transverse each Partition’s </a:t>
            </a:r>
            <a:r>
              <a:rPr lang="en-US" sz="2700" dirty="0" smtClean="0">
                <a:solidFill>
                  <a:srgbClr val="C00000"/>
                </a:solidFill>
              </a:rPr>
              <a:t>File System</a:t>
            </a:r>
          </a:p>
          <a:p>
            <a:r>
              <a:rPr lang="en-US" sz="2700" dirty="0" smtClean="0">
                <a:solidFill>
                  <a:srgbClr val="C00000"/>
                </a:solidFill>
              </a:rPr>
              <a:t>Identify</a:t>
            </a:r>
            <a:r>
              <a:rPr lang="en-US" sz="2700" dirty="0" smtClean="0"/>
              <a:t> and </a:t>
            </a:r>
            <a:r>
              <a:rPr lang="en-US" sz="2700" dirty="0" smtClean="0">
                <a:solidFill>
                  <a:srgbClr val="C00000"/>
                </a:solidFill>
              </a:rPr>
              <a:t>catalog</a:t>
            </a:r>
            <a:r>
              <a:rPr lang="en-US" sz="2700" dirty="0" smtClean="0"/>
              <a:t> each file in the File System</a:t>
            </a:r>
          </a:p>
          <a:p>
            <a:r>
              <a:rPr lang="en-US" sz="2700" dirty="0" smtClean="0">
                <a:solidFill>
                  <a:srgbClr val="C00000"/>
                </a:solidFill>
              </a:rPr>
              <a:t>Process</a:t>
            </a:r>
            <a:r>
              <a:rPr lang="en-US" sz="2700" dirty="0" smtClean="0"/>
              <a:t> each file (MD5/SHA1/SHA256 hash, index the words, unpack archives and container files, create thumbnails for graphics and videos</a:t>
            </a:r>
            <a:r>
              <a:rPr lang="is-IS" sz="2700" dirty="0" smtClean="0"/>
              <a:t>)</a:t>
            </a:r>
          </a:p>
          <a:p>
            <a:r>
              <a:rPr lang="is-IS" sz="2700" dirty="0" smtClean="0">
                <a:solidFill>
                  <a:srgbClr val="C00000"/>
                </a:solidFill>
              </a:rPr>
              <a:t>De-code</a:t>
            </a:r>
            <a:r>
              <a:rPr lang="is-IS" sz="2700" dirty="0" smtClean="0"/>
              <a:t> the files for human readability</a:t>
            </a:r>
            <a:endParaRPr lang="en-US" sz="2700" dirty="0" smtClean="0"/>
          </a:p>
          <a:p>
            <a:endParaRPr lang="en-US" sz="2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AutoShape 2" descr="Image result for decoding"/>
          <p:cNvSpPr>
            <a:spLocks noChangeAspect="1" noChangeArrowheads="1"/>
          </p:cNvSpPr>
          <p:nvPr/>
        </p:nvSpPr>
        <p:spPr bwMode="auto">
          <a:xfrm>
            <a:off x="155575" y="-1790700"/>
            <a:ext cx="23907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GT"/>
          </a:p>
        </p:txBody>
      </p:sp>
      <p:sp>
        <p:nvSpPr>
          <p:cNvPr id="6" name="AutoShape 4" descr="Image result for decoding"/>
          <p:cNvSpPr>
            <a:spLocks noChangeAspect="1" noChangeArrowheads="1"/>
          </p:cNvSpPr>
          <p:nvPr/>
        </p:nvSpPr>
        <p:spPr bwMode="auto">
          <a:xfrm>
            <a:off x="307975" y="-1638300"/>
            <a:ext cx="23907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GT"/>
          </a:p>
        </p:txBody>
      </p:sp>
      <p:sp>
        <p:nvSpPr>
          <p:cNvPr id="7" name="AutoShape 6" descr="Image result for decoding"/>
          <p:cNvSpPr>
            <a:spLocks noChangeAspect="1" noChangeArrowheads="1"/>
          </p:cNvSpPr>
          <p:nvPr/>
        </p:nvSpPr>
        <p:spPr bwMode="auto">
          <a:xfrm>
            <a:off x="460375" y="-1485900"/>
            <a:ext cx="23907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57957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Pre-Processing </a:t>
            </a:r>
            <a:r>
              <a:rPr lang="en-US" sz="3600" dirty="0"/>
              <a:t>a</a:t>
            </a:r>
            <a:r>
              <a:rPr lang="en-US" sz="3600" dirty="0" smtClean="0"/>
              <a:t>nd De-Coding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AutoShape 2" descr="Image result for decoding"/>
          <p:cNvSpPr>
            <a:spLocks noChangeAspect="1" noChangeArrowheads="1"/>
          </p:cNvSpPr>
          <p:nvPr/>
        </p:nvSpPr>
        <p:spPr bwMode="auto">
          <a:xfrm>
            <a:off x="155575" y="-1790700"/>
            <a:ext cx="23907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GT"/>
          </a:p>
        </p:txBody>
      </p:sp>
      <p:sp>
        <p:nvSpPr>
          <p:cNvPr id="6" name="AutoShape 4" descr="Image result for decoding"/>
          <p:cNvSpPr>
            <a:spLocks noChangeAspect="1" noChangeArrowheads="1"/>
          </p:cNvSpPr>
          <p:nvPr/>
        </p:nvSpPr>
        <p:spPr bwMode="auto">
          <a:xfrm>
            <a:off x="307975" y="-1638300"/>
            <a:ext cx="23907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GT"/>
          </a:p>
        </p:txBody>
      </p:sp>
      <p:sp>
        <p:nvSpPr>
          <p:cNvPr id="7" name="AutoShape 6" descr="Image result for decoding"/>
          <p:cNvSpPr>
            <a:spLocks noChangeAspect="1" noChangeArrowheads="1"/>
          </p:cNvSpPr>
          <p:nvPr/>
        </p:nvSpPr>
        <p:spPr bwMode="auto">
          <a:xfrm>
            <a:off x="460375" y="-1485900"/>
            <a:ext cx="23907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GT"/>
          </a:p>
        </p:txBody>
      </p:sp>
      <p:pic>
        <p:nvPicPr>
          <p:cNvPr id="10" name="Picture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6"/>
          <a:stretch/>
        </p:blipFill>
        <p:spPr bwMode="auto">
          <a:xfrm>
            <a:off x="533400" y="1143000"/>
            <a:ext cx="8229600" cy="5574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3017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Learning Objectives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Explain </a:t>
            </a:r>
            <a:r>
              <a:rPr lang="en-US" dirty="0"/>
              <a:t>the importance of </a:t>
            </a:r>
            <a:r>
              <a:rPr lang="en-US" dirty="0">
                <a:solidFill>
                  <a:srgbClr val="C00000"/>
                </a:solidFill>
              </a:rPr>
              <a:t>MD5 </a:t>
            </a:r>
            <a:r>
              <a:rPr lang="en-US" dirty="0" smtClean="0">
                <a:solidFill>
                  <a:srgbClr val="C00000"/>
                </a:solidFill>
              </a:rPr>
              <a:t>verification</a:t>
            </a:r>
            <a:r>
              <a:rPr lang="en-US" dirty="0" smtClean="0"/>
              <a:t>.</a:t>
            </a:r>
            <a:endParaRPr lang="en-US" dirty="0"/>
          </a:p>
          <a:p>
            <a:pPr lvl="0"/>
            <a:r>
              <a:rPr lang="en-US" dirty="0"/>
              <a:t>Describe different methods for </a:t>
            </a:r>
            <a:r>
              <a:rPr lang="en-US" dirty="0">
                <a:solidFill>
                  <a:srgbClr val="C00000"/>
                </a:solidFill>
              </a:rPr>
              <a:t>searching</a:t>
            </a:r>
            <a:r>
              <a:rPr lang="en-US" dirty="0"/>
              <a:t> digital </a:t>
            </a:r>
            <a:r>
              <a:rPr lang="en-US" dirty="0" smtClean="0"/>
              <a:t>evidence.</a:t>
            </a:r>
            <a:endParaRPr lang="en-US" dirty="0"/>
          </a:p>
          <a:p>
            <a:pPr lvl="0"/>
            <a:r>
              <a:rPr lang="en-US" dirty="0"/>
              <a:t>Describe the value of the different </a:t>
            </a:r>
            <a:r>
              <a:rPr lang="en-US" dirty="0">
                <a:solidFill>
                  <a:srgbClr val="C00000"/>
                </a:solidFill>
              </a:rPr>
              <a:t>types of artifacts</a:t>
            </a:r>
            <a:r>
              <a:rPr lang="en-US" dirty="0"/>
              <a:t> found on digital </a:t>
            </a:r>
            <a:r>
              <a:rPr lang="en-US" dirty="0" smtClean="0"/>
              <a:t>evidence.</a:t>
            </a:r>
          </a:p>
          <a:p>
            <a:pPr lvl="0"/>
            <a:r>
              <a:rPr lang="en-US" dirty="0" smtClean="0"/>
              <a:t>Use Registry Viewer to view </a:t>
            </a:r>
            <a:r>
              <a:rPr lang="en-US" dirty="0" smtClean="0">
                <a:solidFill>
                  <a:srgbClr val="C00000"/>
                </a:solidFill>
              </a:rPr>
              <a:t>registry files</a:t>
            </a:r>
            <a:r>
              <a:rPr lang="en-US" dirty="0" smtClean="0"/>
              <a:t>.</a:t>
            </a:r>
            <a:endParaRPr lang="en-US" dirty="0"/>
          </a:p>
          <a:p>
            <a:pPr lvl="0"/>
            <a:r>
              <a:rPr lang="en-US" dirty="0"/>
              <a:t>Explain the importance of </a:t>
            </a:r>
            <a:r>
              <a:rPr lang="en-US" dirty="0">
                <a:solidFill>
                  <a:srgbClr val="C00000"/>
                </a:solidFill>
              </a:rPr>
              <a:t>documenting</a:t>
            </a:r>
            <a:r>
              <a:rPr lang="en-US" dirty="0"/>
              <a:t> your </a:t>
            </a:r>
            <a:r>
              <a:rPr lang="en-US" dirty="0" smtClean="0"/>
              <a:t>results.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9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All-In-One Tools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i="1" u="sng" dirty="0"/>
              <a:t>Proprietary: </a:t>
            </a:r>
            <a:r>
              <a:rPr lang="en-US" sz="2800" dirty="0"/>
              <a:t>AD Lab, Encase, X-Ways, </a:t>
            </a:r>
            <a:r>
              <a:rPr lang="en-US" sz="2800" dirty="0" err="1"/>
              <a:t>BlackLight</a:t>
            </a:r>
            <a:r>
              <a:rPr lang="en-US" sz="2800" dirty="0"/>
              <a:t>, etc</a:t>
            </a:r>
            <a:r>
              <a:rPr lang="en-US" sz="2800" dirty="0" smtClean="0"/>
              <a:t>.</a:t>
            </a:r>
            <a:endParaRPr lang="en-US" sz="2800" dirty="0"/>
          </a:p>
          <a:p>
            <a:r>
              <a:rPr lang="en-US" sz="2800" i="1" u="sng" dirty="0"/>
              <a:t>Freeware:</a:t>
            </a:r>
            <a:r>
              <a:rPr lang="en-US" sz="2800" i="1" dirty="0"/>
              <a:t>  </a:t>
            </a:r>
            <a:r>
              <a:rPr lang="en-US" sz="2800" dirty="0" err="1"/>
              <a:t>BackTrack</a:t>
            </a:r>
            <a:r>
              <a:rPr lang="en-US" sz="2800" dirty="0"/>
              <a:t>, </a:t>
            </a:r>
            <a:r>
              <a:rPr lang="en-US" sz="2800" dirty="0" smtClean="0"/>
              <a:t>SIFT, TSK</a:t>
            </a:r>
            <a:endParaRPr lang="en-US" sz="2800" dirty="0"/>
          </a:p>
          <a:p>
            <a:r>
              <a:rPr lang="en-US" sz="2800" dirty="0"/>
              <a:t>Image with </a:t>
            </a:r>
            <a:r>
              <a:rPr lang="en-US" sz="2800" dirty="0" smtClean="0"/>
              <a:t>verification</a:t>
            </a:r>
            <a:endParaRPr lang="en-US" sz="2800" dirty="0"/>
          </a:p>
          <a:p>
            <a:r>
              <a:rPr lang="en-US" sz="2800" dirty="0"/>
              <a:t>Decode hundreds of file types</a:t>
            </a:r>
          </a:p>
          <a:p>
            <a:r>
              <a:rPr lang="en-US" sz="2800" dirty="0"/>
              <a:t>Perform numerous Examination Processes</a:t>
            </a:r>
          </a:p>
          <a:p>
            <a:endParaRPr lang="en-US" sz="2800" dirty="0"/>
          </a:p>
        </p:txBody>
      </p:sp>
      <p:pic>
        <p:nvPicPr>
          <p:cNvPr id="4" name="Picture 3" descr="accessdata logo.ti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31" y="4495800"/>
            <a:ext cx="4094055" cy="892783"/>
          </a:xfrm>
          <a:prstGeom prst="rect">
            <a:avLst/>
          </a:prstGeom>
        </p:spPr>
      </p:pic>
      <p:pic>
        <p:nvPicPr>
          <p:cNvPr id="5" name="Picture 4" descr="encase logo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935" y="5566408"/>
            <a:ext cx="4378665" cy="978566"/>
          </a:xfrm>
          <a:prstGeom prst="rect">
            <a:avLst/>
          </a:prstGeom>
        </p:spPr>
      </p:pic>
      <p:pic>
        <p:nvPicPr>
          <p:cNvPr id="6" name="Picture 5" descr="xways logo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625" y="4419600"/>
            <a:ext cx="4034375" cy="109864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2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Specialized Tools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612621"/>
            <a:ext cx="7583488" cy="3187980"/>
          </a:xfrm>
        </p:spPr>
        <p:txBody>
          <a:bodyPr>
            <a:normAutofit/>
          </a:bodyPr>
          <a:lstStyle/>
          <a:p>
            <a:r>
              <a:rPr lang="en-US" sz="2800" dirty="0"/>
              <a:t>Do a few things </a:t>
            </a:r>
            <a:r>
              <a:rPr lang="en-US" sz="2800" dirty="0">
                <a:solidFill>
                  <a:srgbClr val="C00000"/>
                </a:solidFill>
              </a:rPr>
              <a:t>well</a:t>
            </a:r>
            <a:r>
              <a:rPr lang="en-US" sz="2800" dirty="0"/>
              <a:t>:  Internet history, Skype logs,  Windows Registry, E-mail, Chats, etc</a:t>
            </a:r>
            <a:r>
              <a:rPr lang="en-US" sz="2800" dirty="0" smtClean="0"/>
              <a:t>.</a:t>
            </a:r>
            <a:endParaRPr lang="en-US" sz="2800" dirty="0"/>
          </a:p>
          <a:p>
            <a:r>
              <a:rPr lang="en-US" sz="2800" dirty="0"/>
              <a:t>May do its one thing better than an All-in-One forensic </a:t>
            </a:r>
            <a:r>
              <a:rPr lang="en-US" sz="2800" dirty="0" smtClean="0"/>
              <a:t>suite</a:t>
            </a:r>
            <a:endParaRPr lang="en-US" sz="2800" dirty="0"/>
          </a:p>
          <a:p>
            <a:r>
              <a:rPr lang="en-US" sz="2800" dirty="0"/>
              <a:t>May be all you </a:t>
            </a:r>
            <a:r>
              <a:rPr lang="en-US" sz="2800" dirty="0" smtClean="0"/>
              <a:t>need</a:t>
            </a:r>
            <a:endParaRPr lang="en-US" sz="2800" dirty="0"/>
          </a:p>
          <a:p>
            <a:r>
              <a:rPr lang="en-US" sz="2800" dirty="0"/>
              <a:t>It is good to have a “</a:t>
            </a:r>
            <a:r>
              <a:rPr lang="en-US" sz="2800" dirty="0">
                <a:solidFill>
                  <a:srgbClr val="C00000"/>
                </a:solidFill>
              </a:rPr>
              <a:t>Toolbox</a:t>
            </a:r>
            <a:r>
              <a:rPr lang="en-US" sz="2800" dirty="0" smtClean="0"/>
              <a:t>”</a:t>
            </a:r>
            <a:endParaRPr lang="en-US" sz="2800" dirty="0"/>
          </a:p>
        </p:txBody>
      </p:sp>
      <p:pic>
        <p:nvPicPr>
          <p:cNvPr id="4" name="Picture 3" descr="netanalysi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4770354"/>
            <a:ext cx="4833309" cy="716046"/>
          </a:xfrm>
          <a:prstGeom prst="rect">
            <a:avLst/>
          </a:prstGeom>
        </p:spPr>
      </p:pic>
      <p:pic>
        <p:nvPicPr>
          <p:cNvPr id="5" name="Picture 4" descr="ief logo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770354"/>
            <a:ext cx="3664785" cy="954692"/>
          </a:xfrm>
          <a:prstGeom prst="rect">
            <a:avLst/>
          </a:prstGeom>
        </p:spPr>
      </p:pic>
      <p:pic>
        <p:nvPicPr>
          <p:cNvPr id="6" name="Picture 5" descr="paraben network email.tif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725046"/>
            <a:ext cx="4457393" cy="70199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8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De-Coding All File Types?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Does our forensic software decode the </a:t>
            </a:r>
            <a:r>
              <a:rPr lang="en-US" sz="2800" dirty="0">
                <a:solidFill>
                  <a:srgbClr val="C00000"/>
                </a:solidFill>
              </a:rPr>
              <a:t>data of interest</a:t>
            </a:r>
            <a:r>
              <a:rPr lang="en-US" sz="2800" dirty="0" smtClean="0">
                <a:solidFill>
                  <a:srgbClr val="C00000"/>
                </a:solidFill>
              </a:rPr>
              <a:t>?</a:t>
            </a:r>
          </a:p>
          <a:p>
            <a:r>
              <a:rPr lang="en-US" sz="2800" dirty="0" smtClean="0"/>
              <a:t>There </a:t>
            </a:r>
            <a:r>
              <a:rPr lang="en-US" sz="2800" dirty="0"/>
              <a:t>are tens of thousands (or more) of commercial software programs out there</a:t>
            </a:r>
            <a:r>
              <a:rPr lang="en-US" sz="2800" dirty="0" smtClean="0"/>
              <a:t>.</a:t>
            </a:r>
            <a:endParaRPr lang="en-US" sz="2800" dirty="0"/>
          </a:p>
          <a:p>
            <a:r>
              <a:rPr lang="en-US" sz="2800" dirty="0"/>
              <a:t>There are </a:t>
            </a:r>
            <a:r>
              <a:rPr lang="en-US" sz="2800" dirty="0">
                <a:solidFill>
                  <a:srgbClr val="C00000"/>
                </a:solidFill>
              </a:rPr>
              <a:t>different versions </a:t>
            </a:r>
            <a:r>
              <a:rPr lang="en-US" sz="2800" dirty="0"/>
              <a:t>of commercial software programs</a:t>
            </a:r>
            <a:r>
              <a:rPr lang="en-US" sz="2800" dirty="0" smtClean="0"/>
              <a:t>.</a:t>
            </a:r>
            <a:endParaRPr lang="en-US" sz="2800" dirty="0"/>
          </a:p>
          <a:p>
            <a:r>
              <a:rPr lang="en-US" sz="2800" dirty="0"/>
              <a:t>Most forensic suites can decode only hundreds of file types.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689600"/>
            <a:ext cx="2590800" cy="86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293" y="5334000"/>
            <a:ext cx="2244624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5486400"/>
            <a:ext cx="2032000" cy="1219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2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283167"/>
          </a:xfrm>
        </p:spPr>
        <p:txBody>
          <a:bodyPr/>
          <a:lstStyle/>
          <a:p>
            <a:r>
              <a:rPr lang="en-US" sz="3200" dirty="0" smtClean="0"/>
              <a:t>When The Forensic Software Cannot De-Code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U</a:t>
            </a:r>
            <a:r>
              <a:rPr lang="en-US" sz="2800" dirty="0" smtClean="0"/>
              <a:t>se </a:t>
            </a:r>
            <a:r>
              <a:rPr lang="en-US" sz="2800" dirty="0"/>
              <a:t>the </a:t>
            </a:r>
            <a:r>
              <a:rPr lang="en-US" sz="2800" dirty="0">
                <a:solidFill>
                  <a:srgbClr val="C00000"/>
                </a:solidFill>
              </a:rPr>
              <a:t>n</a:t>
            </a:r>
            <a:r>
              <a:rPr lang="en-US" sz="2800" dirty="0" smtClean="0">
                <a:solidFill>
                  <a:srgbClr val="C00000"/>
                </a:solidFill>
              </a:rPr>
              <a:t>ative </a:t>
            </a:r>
            <a:r>
              <a:rPr lang="en-US" sz="2800" dirty="0">
                <a:solidFill>
                  <a:srgbClr val="C00000"/>
                </a:solidFill>
              </a:rPr>
              <a:t>a</a:t>
            </a:r>
            <a:r>
              <a:rPr lang="en-US" sz="2800" dirty="0" smtClean="0">
                <a:solidFill>
                  <a:srgbClr val="C00000"/>
                </a:solidFill>
              </a:rPr>
              <a:t>pplication </a:t>
            </a:r>
            <a:r>
              <a:rPr lang="en-US" sz="2800" dirty="0"/>
              <a:t>when the forensic software can not decode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Boot the </a:t>
            </a:r>
            <a:r>
              <a:rPr lang="en-US" sz="2800" dirty="0">
                <a:solidFill>
                  <a:srgbClr val="C00000"/>
                </a:solidFill>
              </a:rPr>
              <a:t>i</a:t>
            </a:r>
            <a:r>
              <a:rPr lang="en-US" sz="2800" dirty="0" smtClean="0">
                <a:solidFill>
                  <a:srgbClr val="C00000"/>
                </a:solidFill>
              </a:rPr>
              <a:t>mage </a:t>
            </a:r>
            <a:r>
              <a:rPr lang="en-US" sz="2800" dirty="0" smtClean="0"/>
              <a:t>of the Subject computer in a </a:t>
            </a:r>
            <a:r>
              <a:rPr lang="en-US" sz="2800" dirty="0" smtClean="0">
                <a:solidFill>
                  <a:srgbClr val="C00000"/>
                </a:solidFill>
              </a:rPr>
              <a:t>Virtual Machine </a:t>
            </a:r>
            <a:r>
              <a:rPr lang="en-US" sz="2800" dirty="0" smtClean="0"/>
              <a:t>(discussed later)</a:t>
            </a:r>
          </a:p>
          <a:p>
            <a:r>
              <a:rPr lang="en-US" sz="2800" dirty="0" smtClean="0"/>
              <a:t>Boot the </a:t>
            </a:r>
            <a:r>
              <a:rPr lang="en-US" sz="2800" dirty="0"/>
              <a:t>Subject computer with a </a:t>
            </a:r>
            <a:r>
              <a:rPr lang="en-US" sz="2800" dirty="0" smtClean="0">
                <a:solidFill>
                  <a:srgbClr val="C00000"/>
                </a:solidFill>
              </a:rPr>
              <a:t>Clone </a:t>
            </a:r>
            <a:r>
              <a:rPr lang="en-US" sz="2800" dirty="0" smtClean="0"/>
              <a:t>of </a:t>
            </a:r>
            <a:r>
              <a:rPr lang="en-US" sz="2800" dirty="0"/>
              <a:t>the Subject hard drive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Remember that </a:t>
            </a:r>
            <a:r>
              <a:rPr lang="en-US" sz="2800" dirty="0" smtClean="0">
                <a:solidFill>
                  <a:srgbClr val="C00000"/>
                </a:solidFill>
              </a:rPr>
              <a:t>Binary Files </a:t>
            </a:r>
            <a:r>
              <a:rPr lang="en-US" sz="2800" dirty="0" smtClean="0"/>
              <a:t>(files not meant to be human readable) must be treated differently, e.g. reverse engineering, sandboxing, etc.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79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367553"/>
            <a:ext cx="8991600" cy="851647"/>
          </a:xfrm>
        </p:spPr>
        <p:txBody>
          <a:bodyPr/>
          <a:lstStyle/>
          <a:p>
            <a:r>
              <a:rPr lang="en-US" sz="3200" dirty="0" smtClean="0"/>
              <a:t>Forensic Principle 2:  </a:t>
            </a:r>
            <a:br>
              <a:rPr lang="en-US" sz="3200" dirty="0" smtClean="0"/>
            </a:br>
            <a:r>
              <a:rPr lang="en-US" sz="2800" dirty="0" smtClean="0"/>
              <a:t>The </a:t>
            </a:r>
            <a:r>
              <a:rPr lang="en-US" sz="2800" dirty="0"/>
              <a:t>examination must be accurate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578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500" b="1" dirty="0"/>
              <a:t>Casey Anthony </a:t>
            </a:r>
            <a:r>
              <a:rPr lang="en-US" sz="3500" b="1" dirty="0" smtClean="0"/>
              <a:t>Trial</a:t>
            </a:r>
            <a:endParaRPr lang="en-US" sz="3500" b="1" dirty="0"/>
          </a:p>
          <a:p>
            <a:r>
              <a:rPr lang="en-US" sz="3000" dirty="0"/>
              <a:t>Law Enforcement used </a:t>
            </a:r>
            <a:r>
              <a:rPr lang="en-US" sz="3000" i="1" dirty="0"/>
              <a:t>Software X</a:t>
            </a:r>
            <a:r>
              <a:rPr lang="en-US" sz="3000" dirty="0"/>
              <a:t>  which indicated that the word “chloroform” was searched for </a:t>
            </a:r>
            <a:r>
              <a:rPr lang="en-US" sz="3000" dirty="0">
                <a:solidFill>
                  <a:srgbClr val="C00000"/>
                </a:solidFill>
              </a:rPr>
              <a:t>eighty-four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dirty="0"/>
              <a:t>times with Mozilla Firefox</a:t>
            </a:r>
            <a:r>
              <a:rPr lang="en-US" sz="3000" dirty="0" smtClean="0"/>
              <a:t>.</a:t>
            </a:r>
            <a:endParaRPr lang="en-US" sz="3000" dirty="0"/>
          </a:p>
          <a:p>
            <a:r>
              <a:rPr lang="en-US" sz="3000" dirty="0"/>
              <a:t>Defense Expert used </a:t>
            </a:r>
            <a:r>
              <a:rPr lang="en-US" sz="3000" i="1" dirty="0"/>
              <a:t>Software Y</a:t>
            </a:r>
            <a:r>
              <a:rPr lang="en-US" sz="3000" dirty="0"/>
              <a:t> which indicated that the word “chloroform” was searched for only </a:t>
            </a:r>
            <a:r>
              <a:rPr lang="en-US" sz="3000" dirty="0">
                <a:solidFill>
                  <a:srgbClr val="C00000"/>
                </a:solidFill>
              </a:rPr>
              <a:t>once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dirty="0"/>
              <a:t>with Mozilla Firefox</a:t>
            </a:r>
            <a:r>
              <a:rPr lang="en-US" sz="3000" dirty="0" smtClean="0"/>
              <a:t>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4098" name="Picture 2" descr="Discrepancies: Software designer John Bradley realised the mistake in the search data and claims to have alerted prosecution lawyers in the Casey Anthony trial and the police immediatel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9" r="8052"/>
          <a:stretch/>
        </p:blipFill>
        <p:spPr bwMode="auto">
          <a:xfrm>
            <a:off x="5798657" y="1676399"/>
            <a:ext cx="2735743" cy="3942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02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69288" cy="1283167"/>
          </a:xfrm>
        </p:spPr>
        <p:txBody>
          <a:bodyPr/>
          <a:lstStyle/>
          <a:p>
            <a:r>
              <a:rPr lang="en-US" sz="3600" dirty="0" smtClean="0"/>
              <a:t>Ways To Minimize Errors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Be </a:t>
            </a:r>
            <a:r>
              <a:rPr lang="en-US" dirty="0">
                <a:solidFill>
                  <a:srgbClr val="C00000"/>
                </a:solidFill>
              </a:rPr>
              <a:t>mindful</a:t>
            </a:r>
            <a:r>
              <a:rPr lang="en-US" dirty="0"/>
              <a:t>:  </a:t>
            </a:r>
            <a:r>
              <a:rPr lang="en-US" i="1" dirty="0"/>
              <a:t>Push-button Forensics is not a good </a:t>
            </a:r>
            <a:r>
              <a:rPr lang="en-US" i="1" dirty="0" smtClean="0"/>
              <a:t>approach.</a:t>
            </a:r>
            <a:endParaRPr lang="en-US" i="1" dirty="0"/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rgbClr val="C00000"/>
                </a:solidFill>
              </a:rPr>
              <a:t>Test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dirty="0" smtClean="0">
                <a:solidFill>
                  <a:srgbClr val="C00000"/>
                </a:solidFill>
              </a:rPr>
              <a:t>Validate</a:t>
            </a:r>
            <a:r>
              <a:rPr lang="en-US" dirty="0" smtClean="0"/>
              <a:t> the software.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Read the </a:t>
            </a:r>
            <a:r>
              <a:rPr lang="en-US" dirty="0" smtClean="0"/>
              <a:t>forensic software </a:t>
            </a:r>
            <a:r>
              <a:rPr lang="en-US" dirty="0"/>
              <a:t>manufacturer’s </a:t>
            </a:r>
            <a:r>
              <a:rPr lang="en-US" dirty="0" smtClean="0">
                <a:solidFill>
                  <a:srgbClr val="C00000"/>
                </a:solidFill>
              </a:rPr>
              <a:t>limitations</a:t>
            </a:r>
            <a:r>
              <a:rPr lang="en-US" dirty="0" smtClean="0"/>
              <a:t>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Try </a:t>
            </a:r>
            <a:r>
              <a:rPr lang="en-US" dirty="0">
                <a:solidFill>
                  <a:srgbClr val="C00000"/>
                </a:solidFill>
              </a:rPr>
              <a:t>different forensic software </a:t>
            </a:r>
            <a:r>
              <a:rPr lang="en-US" dirty="0" smtClean="0"/>
              <a:t>to determine </a:t>
            </a:r>
            <a:r>
              <a:rPr lang="en-US" dirty="0"/>
              <a:t>if they all arrive at the same answer</a:t>
            </a:r>
            <a:r>
              <a:rPr lang="en-US" dirty="0" smtClean="0"/>
              <a:t>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Conduct an </a:t>
            </a:r>
            <a:r>
              <a:rPr lang="en-US" dirty="0">
                <a:solidFill>
                  <a:srgbClr val="C00000"/>
                </a:solidFill>
              </a:rPr>
              <a:t>experiment</a:t>
            </a:r>
            <a:r>
              <a:rPr lang="en-US" dirty="0"/>
              <a:t> using the same software version and conditions of the subject.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76200"/>
            <a:ext cx="8345488" cy="1283167"/>
          </a:xfrm>
        </p:spPr>
        <p:txBody>
          <a:bodyPr/>
          <a:lstStyle/>
          <a:p>
            <a:r>
              <a:rPr lang="en-US" sz="3600" dirty="0" smtClean="0"/>
              <a:t>Searching The Data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0"/>
            <a:ext cx="4926917" cy="3276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819400"/>
            <a:ext cx="2209800" cy="22098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397158" y="3581400"/>
            <a:ext cx="1066800" cy="685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9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76200"/>
            <a:ext cx="7830344" cy="1283167"/>
          </a:xfrm>
        </p:spPr>
        <p:txBody>
          <a:bodyPr/>
          <a:lstStyle/>
          <a:p>
            <a:r>
              <a:rPr lang="en-US" sz="3600" dirty="0" smtClean="0"/>
              <a:t>The Review Team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/>
          </p:nvPr>
        </p:nvGraphicFramePr>
        <p:xfrm>
          <a:off x="780256" y="1676400"/>
          <a:ext cx="7467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2209800" y="1447800"/>
            <a:ext cx="23622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u="sng" dirty="0">
                <a:solidFill>
                  <a:schemeClr val="tx2"/>
                </a:solidFill>
                <a:latin typeface="Calisto MT" charset="0"/>
                <a:ea typeface="Calisto MT" charset="0"/>
                <a:cs typeface="Calisto MT" charset="0"/>
              </a:rPr>
              <a:t>Investigator</a:t>
            </a:r>
            <a:r>
              <a:rPr lang="en-US" altLang="en-US" sz="2800" b="1" dirty="0">
                <a:solidFill>
                  <a:schemeClr val="tx2"/>
                </a:solidFill>
                <a:latin typeface="Calisto MT" charset="0"/>
                <a:ea typeface="Calisto MT" charset="0"/>
                <a:cs typeface="Calisto MT" charset="0"/>
              </a:rPr>
              <a:t> has case specific details</a:t>
            </a: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284956" y="3886200"/>
            <a:ext cx="22098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u="sng" dirty="0">
                <a:solidFill>
                  <a:schemeClr val="tx2"/>
                </a:solidFill>
                <a:latin typeface="Calisto MT" charset="0"/>
                <a:ea typeface="Calisto MT" charset="0"/>
                <a:cs typeface="Calisto MT" charset="0"/>
              </a:rPr>
              <a:t>Examiner</a:t>
            </a:r>
            <a:r>
              <a:rPr lang="en-US" altLang="en-US" sz="2800" b="1" dirty="0">
                <a:solidFill>
                  <a:schemeClr val="tx2"/>
                </a:solidFill>
                <a:latin typeface="Calisto MT" charset="0"/>
                <a:ea typeface="Calisto MT" charset="0"/>
                <a:cs typeface="Calisto MT" charset="0"/>
              </a:rPr>
              <a:t> has tool knowledge and artifacts knowledge</a:t>
            </a: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6425072" y="3670756"/>
            <a:ext cx="2337928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u="sng" dirty="0">
                <a:solidFill>
                  <a:schemeClr val="tx2"/>
                </a:solidFill>
                <a:latin typeface="Calisto MT" charset="0"/>
                <a:ea typeface="Calisto MT" charset="0"/>
                <a:cs typeface="Calisto MT" charset="0"/>
              </a:rPr>
              <a:t>Trial</a:t>
            </a:r>
            <a:r>
              <a:rPr lang="en-US" altLang="en-US" sz="2800" b="1" dirty="0">
                <a:solidFill>
                  <a:schemeClr val="tx2"/>
                </a:solidFill>
                <a:latin typeface="Calisto MT" charset="0"/>
                <a:ea typeface="Calisto MT" charset="0"/>
                <a:cs typeface="Calisto MT" charset="0"/>
              </a:rPr>
              <a:t> Attorney has prosecutorial knowledge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6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Searching By Keywords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229600" cy="4525963"/>
          </a:xfrm>
        </p:spPr>
        <p:txBody>
          <a:bodyPr>
            <a:noAutofit/>
          </a:bodyPr>
          <a:lstStyle/>
          <a:p>
            <a:r>
              <a:rPr lang="en-US" sz="2800" dirty="0" smtClean="0"/>
              <a:t>It is desirable to have </a:t>
            </a:r>
            <a:r>
              <a:rPr lang="en-US" sz="2800" b="1" dirty="0" smtClean="0">
                <a:solidFill>
                  <a:srgbClr val="C00000"/>
                </a:solidFill>
              </a:rPr>
              <a:t>long, unique keywords</a:t>
            </a:r>
          </a:p>
          <a:p>
            <a:r>
              <a:rPr lang="en-US" sz="2800" b="1" dirty="0" smtClean="0">
                <a:solidFill>
                  <a:srgbClr val="C00000"/>
                </a:solidFill>
              </a:rPr>
              <a:t>Index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Search</a:t>
            </a:r>
          </a:p>
          <a:p>
            <a:r>
              <a:rPr lang="en-US" sz="2800" b="1" dirty="0" smtClean="0">
                <a:solidFill>
                  <a:srgbClr val="C00000"/>
                </a:solidFill>
              </a:rPr>
              <a:t>Live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Search</a:t>
            </a:r>
          </a:p>
          <a:p>
            <a:r>
              <a:rPr lang="en-US" sz="2800" b="1" dirty="0" smtClean="0">
                <a:solidFill>
                  <a:srgbClr val="C00000"/>
                </a:solidFill>
              </a:rPr>
              <a:t>Proximity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and </a:t>
            </a:r>
            <a:r>
              <a:rPr lang="en-US" sz="2800" b="1" dirty="0" smtClean="0">
                <a:solidFill>
                  <a:srgbClr val="C00000"/>
                </a:solidFill>
              </a:rPr>
              <a:t>Boolean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</a:p>
          <a:p>
            <a:r>
              <a:rPr lang="en-US" sz="2800" b="1" dirty="0" err="1" smtClean="0">
                <a:solidFill>
                  <a:srgbClr val="C00000"/>
                </a:solidFill>
              </a:rPr>
              <a:t>Grep</a:t>
            </a:r>
            <a:r>
              <a:rPr lang="en-US" sz="2800" dirty="0" smtClean="0"/>
              <a:t> or </a:t>
            </a:r>
            <a:r>
              <a:rPr lang="en-US" sz="2800" b="1" dirty="0" smtClean="0">
                <a:solidFill>
                  <a:srgbClr val="C00000"/>
                </a:solidFill>
              </a:rPr>
              <a:t>Pattern</a:t>
            </a:r>
            <a:r>
              <a:rPr lang="en-US" sz="2800" dirty="0" smtClean="0"/>
              <a:t> Search</a:t>
            </a:r>
          </a:p>
          <a:p>
            <a:pPr lvl="1"/>
            <a:r>
              <a:rPr lang="en-US" sz="2800" dirty="0" smtClean="0"/>
              <a:t>Credit card numbers</a:t>
            </a:r>
          </a:p>
          <a:p>
            <a:pPr lvl="1"/>
            <a:r>
              <a:rPr lang="en-US" sz="2800" dirty="0" smtClean="0"/>
              <a:t>Phone number</a:t>
            </a:r>
          </a:p>
          <a:p>
            <a:pPr lvl="1"/>
            <a:r>
              <a:rPr lang="en-US" sz="2800" dirty="0" smtClean="0"/>
              <a:t>IP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122" name="Picture 2" descr="Image result for search funn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48" b="12833"/>
          <a:stretch/>
        </p:blipFill>
        <p:spPr bwMode="auto">
          <a:xfrm>
            <a:off x="4876800" y="2667000"/>
            <a:ext cx="3773905" cy="2955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40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sorting fun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95" y="2819400"/>
            <a:ext cx="4231105" cy="3343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Searching By Sorting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5105400" cy="45259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Sort by </a:t>
            </a:r>
            <a:r>
              <a:rPr lang="en-US" sz="3200" dirty="0" smtClean="0">
                <a:solidFill>
                  <a:srgbClr val="C00000"/>
                </a:solidFill>
              </a:rPr>
              <a:t>filename</a:t>
            </a:r>
          </a:p>
          <a:p>
            <a:r>
              <a:rPr lang="en-US" sz="3200" dirty="0" smtClean="0"/>
              <a:t>Sort by </a:t>
            </a:r>
            <a:r>
              <a:rPr lang="en-US" sz="3200" dirty="0" smtClean="0">
                <a:solidFill>
                  <a:srgbClr val="C00000"/>
                </a:solidFill>
              </a:rPr>
              <a:t>timestamps</a:t>
            </a:r>
            <a:r>
              <a:rPr lang="en-US" sz="3200" dirty="0" smtClean="0"/>
              <a:t> (create, modify, last access)</a:t>
            </a:r>
          </a:p>
          <a:p>
            <a:r>
              <a:rPr lang="en-US" sz="3200" dirty="0" smtClean="0"/>
              <a:t>Sort by </a:t>
            </a:r>
            <a:r>
              <a:rPr lang="en-US" sz="3200" dirty="0" smtClean="0">
                <a:solidFill>
                  <a:srgbClr val="C00000"/>
                </a:solidFill>
              </a:rPr>
              <a:t>file size </a:t>
            </a:r>
            <a:r>
              <a:rPr lang="en-US" sz="3200" dirty="0" smtClean="0"/>
              <a:t>(encryption containers, virtual machine disks)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8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Computer Forensics In Action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5857223" cy="457200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BTK Killer (Kansas, 2004):  </a:t>
            </a:r>
            <a:r>
              <a:rPr lang="en-US" sz="3200" i="1" dirty="0" smtClean="0"/>
              <a:t>metadata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  <a:p>
            <a:r>
              <a:rPr lang="en-US" sz="3200" dirty="0" smtClean="0"/>
              <a:t>Boston Bombers (2013):  </a:t>
            </a:r>
            <a:r>
              <a:rPr lang="en-US" sz="3200" i="1" dirty="0" smtClean="0"/>
              <a:t>surveillance videos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/>
          </a:p>
          <a:p>
            <a:r>
              <a:rPr lang="en-US" sz="3200" dirty="0"/>
              <a:t>In most cases, computer forensics is just one </a:t>
            </a:r>
            <a:r>
              <a:rPr lang="en-US" sz="3200" dirty="0" smtClean="0"/>
              <a:t>part </a:t>
            </a:r>
            <a:r>
              <a:rPr lang="en-US" sz="3200" dirty="0"/>
              <a:t>of the investigation</a:t>
            </a:r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1472" y="1428736"/>
            <a:ext cx="5715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dirty="0">
              <a:solidFill>
                <a:srgbClr val="080808"/>
              </a:solidFill>
              <a:latin typeface="Tahoma"/>
              <a:ea typeface="ＭＳ Ｐゴシック" charset="-128"/>
            </a:endParaRPr>
          </a:p>
        </p:txBody>
      </p:sp>
      <p:pic>
        <p:nvPicPr>
          <p:cNvPr id="6" name="Picture 5" descr="dennis-rader-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11990"/>
            <a:ext cx="2277089" cy="1700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Two_suspects_wanted_by_the_FBI_for_the_bombing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318" y="3652256"/>
            <a:ext cx="2266771" cy="229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0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Searching By Filtering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Filter by </a:t>
            </a:r>
            <a:r>
              <a:rPr lang="en-US" sz="2800" dirty="0" smtClean="0">
                <a:solidFill>
                  <a:srgbClr val="C00000"/>
                </a:solidFill>
              </a:rPr>
              <a:t>filenames</a:t>
            </a:r>
          </a:p>
          <a:p>
            <a:r>
              <a:rPr lang="en-US" sz="2800" dirty="0" smtClean="0"/>
              <a:t>Filter by </a:t>
            </a:r>
            <a:r>
              <a:rPr lang="en-US" sz="2800" dirty="0" smtClean="0">
                <a:solidFill>
                  <a:srgbClr val="C00000"/>
                </a:solidFill>
              </a:rPr>
              <a:t>e-mail address, chat names</a:t>
            </a:r>
            <a:r>
              <a:rPr lang="en-US" sz="2800" dirty="0" smtClean="0"/>
              <a:t>, etc.</a:t>
            </a:r>
          </a:p>
          <a:p>
            <a:r>
              <a:rPr lang="en-US" sz="2800" dirty="0" smtClean="0"/>
              <a:t>Filter by a </a:t>
            </a:r>
            <a:r>
              <a:rPr lang="en-US" sz="2800" dirty="0" smtClean="0">
                <a:solidFill>
                  <a:srgbClr val="C00000"/>
                </a:solidFill>
              </a:rPr>
              <a:t>time range</a:t>
            </a:r>
            <a:r>
              <a:rPr lang="en-US" sz="2800" dirty="0" smtClean="0"/>
              <a:t> of interest</a:t>
            </a:r>
          </a:p>
          <a:p>
            <a:r>
              <a:rPr lang="en-US" sz="2800" dirty="0" smtClean="0"/>
              <a:t>Filter out </a:t>
            </a:r>
            <a:r>
              <a:rPr lang="en-US" sz="2800" dirty="0" smtClean="0">
                <a:solidFill>
                  <a:srgbClr val="C00000"/>
                </a:solidFill>
              </a:rPr>
              <a:t>privileged material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7170" name="Picture 2" descr="Image result for fil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295400"/>
            <a:ext cx="46482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00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82000" cy="411162"/>
          </a:xfrm>
        </p:spPr>
        <p:txBody>
          <a:bodyPr/>
          <a:lstStyle/>
          <a:p>
            <a:r>
              <a:rPr lang="en-US" sz="3600" dirty="0" smtClean="0"/>
              <a:t>Searching by Hashes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25" y="1828800"/>
            <a:ext cx="6882163" cy="429736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79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116888" cy="1283167"/>
          </a:xfrm>
        </p:spPr>
        <p:txBody>
          <a:bodyPr/>
          <a:lstStyle/>
          <a:p>
            <a:r>
              <a:rPr lang="en-US" sz="3600" dirty="0" smtClean="0"/>
              <a:t>Searching By Experience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Resources: </a:t>
            </a:r>
            <a:r>
              <a:rPr lang="en-US" sz="2800" dirty="0" smtClean="0"/>
              <a:t>Computer Forensics courses, Reference books, Computer Forensics websites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Experienced Computer Examiners will know where things should be on a “</a:t>
            </a:r>
            <a:r>
              <a:rPr lang="en-US" sz="2800" dirty="0" smtClean="0">
                <a:solidFill>
                  <a:srgbClr val="C00000"/>
                </a:solidFill>
              </a:rPr>
              <a:t>normal</a:t>
            </a:r>
            <a:r>
              <a:rPr lang="en-US" sz="2800" dirty="0" smtClean="0"/>
              <a:t>” system.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Know where </a:t>
            </a:r>
            <a:r>
              <a:rPr lang="en-US" sz="2800" dirty="0" smtClean="0">
                <a:solidFill>
                  <a:srgbClr val="C00000"/>
                </a:solidFill>
              </a:rPr>
              <a:t>artifacts are located </a:t>
            </a:r>
            <a:r>
              <a:rPr lang="en-US" sz="2800" dirty="0" smtClean="0"/>
              <a:t>to determine whether certain actions occurred.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Artifacts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98" y="1828800"/>
            <a:ext cx="5729817" cy="429736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6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82000" cy="411162"/>
          </a:xfrm>
        </p:spPr>
        <p:txBody>
          <a:bodyPr/>
          <a:lstStyle/>
          <a:p>
            <a:r>
              <a:rPr lang="en-US" sz="3600" dirty="0" smtClean="0"/>
              <a:t>File System Artifacts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When were files </a:t>
            </a:r>
            <a:r>
              <a:rPr lang="en-US" sz="2800" dirty="0" smtClean="0">
                <a:solidFill>
                  <a:srgbClr val="C00000"/>
                </a:solidFill>
              </a:rPr>
              <a:t>created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rgbClr val="C00000"/>
                </a:solidFill>
              </a:rPr>
              <a:t>modified</a:t>
            </a:r>
            <a:r>
              <a:rPr lang="en-US" sz="2800" dirty="0" smtClean="0"/>
              <a:t>, last </a:t>
            </a:r>
            <a:r>
              <a:rPr lang="en-US" sz="2800" dirty="0" smtClean="0">
                <a:solidFill>
                  <a:srgbClr val="C00000"/>
                </a:solidFill>
              </a:rPr>
              <a:t>accessed</a:t>
            </a:r>
            <a:r>
              <a:rPr lang="en-US" sz="2800" dirty="0" smtClean="0"/>
              <a:t>?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Were files </a:t>
            </a:r>
            <a:r>
              <a:rPr lang="en-US" sz="2800" dirty="0" smtClean="0">
                <a:solidFill>
                  <a:srgbClr val="C00000"/>
                </a:solidFill>
              </a:rPr>
              <a:t>copied</a:t>
            </a:r>
            <a:r>
              <a:rPr lang="en-US" sz="2800" dirty="0" smtClean="0"/>
              <a:t> or </a:t>
            </a:r>
            <a:r>
              <a:rPr lang="en-US" sz="2800" dirty="0" smtClean="0">
                <a:solidFill>
                  <a:srgbClr val="C00000"/>
                </a:solidFill>
              </a:rPr>
              <a:t>moved</a:t>
            </a:r>
            <a:r>
              <a:rPr lang="en-US" sz="2800" dirty="0" smtClean="0"/>
              <a:t>?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Who is the “</a:t>
            </a:r>
            <a:r>
              <a:rPr lang="en-US" sz="2800" dirty="0" smtClean="0">
                <a:solidFill>
                  <a:srgbClr val="C00000"/>
                </a:solidFill>
              </a:rPr>
              <a:t>owner</a:t>
            </a:r>
            <a:r>
              <a:rPr lang="en-US" sz="2800" dirty="0" smtClean="0"/>
              <a:t>” of  the file?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What </a:t>
            </a:r>
            <a:r>
              <a:rPr lang="en-US" sz="2800" dirty="0" smtClean="0">
                <a:solidFill>
                  <a:srgbClr val="C00000"/>
                </a:solidFill>
              </a:rPr>
              <a:t>permissions</a:t>
            </a:r>
            <a:r>
              <a:rPr lang="en-US" sz="2800" dirty="0" smtClean="0"/>
              <a:t> are set for the files?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6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Windows Artifacts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What </a:t>
            </a:r>
            <a:r>
              <a:rPr lang="en-US" sz="2800" dirty="0" smtClean="0">
                <a:solidFill>
                  <a:srgbClr val="C00000"/>
                </a:solidFill>
              </a:rPr>
              <a:t>programs</a:t>
            </a:r>
            <a:r>
              <a:rPr lang="en-US" sz="2800" dirty="0" smtClean="0"/>
              <a:t> were the most frequently executed?  </a:t>
            </a:r>
            <a:r>
              <a:rPr lang="en-US" sz="2800" dirty="0" smtClean="0">
                <a:solidFill>
                  <a:srgbClr val="C00000"/>
                </a:solidFill>
              </a:rPr>
              <a:t>How many times </a:t>
            </a:r>
            <a:r>
              <a:rPr lang="en-US" sz="2800" dirty="0" smtClean="0"/>
              <a:t>were they executed?  When was the last date/time of execution? (</a:t>
            </a:r>
            <a:r>
              <a:rPr lang="en-US" sz="2800" i="1" dirty="0" err="1" smtClean="0">
                <a:solidFill>
                  <a:schemeClr val="tx2"/>
                </a:solidFill>
              </a:rPr>
              <a:t>Prefetch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When was the </a:t>
            </a:r>
            <a:r>
              <a:rPr lang="en-US" sz="2800" dirty="0" smtClean="0">
                <a:solidFill>
                  <a:srgbClr val="C00000"/>
                </a:solidFill>
              </a:rPr>
              <a:t>first and last time </a:t>
            </a:r>
            <a:r>
              <a:rPr lang="en-US" sz="2800" dirty="0" smtClean="0"/>
              <a:t>a file was opened? (</a:t>
            </a:r>
            <a:r>
              <a:rPr lang="en-US" sz="2800" i="1" dirty="0" err="1" smtClean="0">
                <a:solidFill>
                  <a:schemeClr val="tx2"/>
                </a:solidFill>
              </a:rPr>
              <a:t>lnk</a:t>
            </a:r>
            <a:r>
              <a:rPr lang="en-US" sz="2800" i="1" dirty="0" smtClean="0">
                <a:solidFill>
                  <a:schemeClr val="tx2"/>
                </a:solidFill>
              </a:rPr>
              <a:t> files, </a:t>
            </a:r>
            <a:r>
              <a:rPr lang="en-US" sz="2800" i="1" dirty="0" err="1" smtClean="0">
                <a:solidFill>
                  <a:schemeClr val="tx2"/>
                </a:solidFill>
              </a:rPr>
              <a:t>jumplists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What files were </a:t>
            </a:r>
            <a:r>
              <a:rPr lang="en-US" sz="2800" dirty="0" smtClean="0">
                <a:solidFill>
                  <a:srgbClr val="C00000"/>
                </a:solidFill>
              </a:rPr>
              <a:t>viewed in thumbnail </a:t>
            </a:r>
            <a:r>
              <a:rPr lang="en-US" sz="2800" dirty="0" smtClean="0"/>
              <a:t>mode? (</a:t>
            </a:r>
            <a:r>
              <a:rPr lang="en-US" sz="2800" i="1" dirty="0" smtClean="0">
                <a:solidFill>
                  <a:schemeClr val="tx2"/>
                </a:solidFill>
              </a:rPr>
              <a:t>thumbnail cache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Were certain </a:t>
            </a:r>
            <a:r>
              <a:rPr lang="en-US" sz="2800" dirty="0" smtClean="0">
                <a:solidFill>
                  <a:srgbClr val="C00000"/>
                </a:solidFill>
              </a:rPr>
              <a:t>folders</a:t>
            </a:r>
            <a:r>
              <a:rPr lang="en-US" sz="2800" dirty="0" smtClean="0"/>
              <a:t> opened? (</a:t>
            </a:r>
            <a:r>
              <a:rPr lang="en-US" sz="2800" i="1" dirty="0" err="1" smtClean="0">
                <a:solidFill>
                  <a:schemeClr val="tx2"/>
                </a:solidFill>
              </a:rPr>
              <a:t>shellbags</a:t>
            </a:r>
            <a:r>
              <a:rPr lang="en-US" sz="2800" dirty="0" smtClean="0"/>
              <a:t>)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3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Windows Registry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What is the </a:t>
            </a:r>
            <a:r>
              <a:rPr lang="en-US" sz="2800" dirty="0" smtClean="0">
                <a:solidFill>
                  <a:srgbClr val="C00000"/>
                </a:solidFill>
              </a:rPr>
              <a:t>Operating System </a:t>
            </a:r>
            <a:r>
              <a:rPr lang="en-US" sz="2800" dirty="0" smtClean="0"/>
              <a:t>and when was it installed?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What </a:t>
            </a:r>
            <a:r>
              <a:rPr lang="en-US" sz="2800" dirty="0" smtClean="0">
                <a:solidFill>
                  <a:srgbClr val="C00000"/>
                </a:solidFill>
              </a:rPr>
              <a:t>wireless access points</a:t>
            </a:r>
            <a:r>
              <a:rPr lang="en-US" sz="2800" dirty="0" smtClean="0"/>
              <a:t> were accessed by this computer?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What are the computer </a:t>
            </a:r>
            <a:r>
              <a:rPr lang="en-US" sz="2800" dirty="0" smtClean="0">
                <a:solidFill>
                  <a:srgbClr val="C00000"/>
                </a:solidFill>
              </a:rPr>
              <a:t>account names</a:t>
            </a:r>
            <a:r>
              <a:rPr lang="en-US" sz="2800" dirty="0" smtClean="0"/>
              <a:t>, and when was the last time they were logged in?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What files were the </a:t>
            </a:r>
            <a:r>
              <a:rPr lang="en-US" sz="2800" dirty="0" smtClean="0">
                <a:solidFill>
                  <a:srgbClr val="C00000"/>
                </a:solidFill>
              </a:rPr>
              <a:t>Most Recently</a:t>
            </a:r>
            <a:r>
              <a:rPr lang="en-US" sz="2800" dirty="0" smtClean="0"/>
              <a:t> opened?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0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Windows Registry Exercise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Install </a:t>
            </a:r>
            <a:r>
              <a:rPr lang="en-US" sz="2800" b="1" dirty="0" smtClean="0"/>
              <a:t>Registry Viewer </a:t>
            </a:r>
            <a:r>
              <a:rPr lang="en-US" sz="2800" dirty="0" smtClean="0"/>
              <a:t>on your desktop.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Open </a:t>
            </a:r>
            <a:r>
              <a:rPr lang="en-US" sz="2800" b="1" dirty="0" smtClean="0"/>
              <a:t>Imager Lite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We’re going to use Imager Lite to capture “</a:t>
            </a:r>
            <a:r>
              <a:rPr lang="en-US" sz="2800" dirty="0" smtClean="0">
                <a:solidFill>
                  <a:srgbClr val="C00000"/>
                </a:solidFill>
              </a:rPr>
              <a:t>protected files</a:t>
            </a:r>
            <a:r>
              <a:rPr lang="en-US" sz="2800" dirty="0" smtClean="0"/>
              <a:t>” from your computer and view them in Registry Viewer (in </a:t>
            </a:r>
            <a:r>
              <a:rPr lang="en-US" sz="2800" dirty="0" smtClean="0">
                <a:solidFill>
                  <a:srgbClr val="C00000"/>
                </a:solidFill>
              </a:rPr>
              <a:t>DEMO</a:t>
            </a:r>
            <a:r>
              <a:rPr lang="en-US" sz="2800" dirty="0" smtClean="0"/>
              <a:t> mode).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Windows Registry Exercise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chemeClr val="tx2"/>
                </a:solidFill>
              </a:rPr>
              <a:t>SAM</a:t>
            </a:r>
          </a:p>
          <a:p>
            <a:pPr marL="0" indent="0">
              <a:buNone/>
            </a:pPr>
            <a:r>
              <a:rPr lang="en-US" sz="2800" dirty="0" smtClean="0"/>
              <a:t>\Domains\Account\Users\</a:t>
            </a:r>
            <a:r>
              <a:rPr lang="en-US" sz="2800" dirty="0" smtClean="0">
                <a:solidFill>
                  <a:srgbClr val="C00000"/>
                </a:solidFill>
              </a:rPr>
              <a:t>Names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b="1" dirty="0" smtClean="0">
                <a:solidFill>
                  <a:schemeClr val="tx2"/>
                </a:solidFill>
              </a:rPr>
              <a:t>SOFTWARE</a:t>
            </a:r>
          </a:p>
          <a:p>
            <a:pPr marL="0" indent="0">
              <a:buNone/>
            </a:pPr>
            <a:r>
              <a:rPr lang="en-US" sz="2800" dirty="0" smtClean="0"/>
              <a:t>\Microsoft\Windows </a:t>
            </a:r>
            <a:r>
              <a:rPr lang="en-US" sz="2800" dirty="0"/>
              <a:t>NT\</a:t>
            </a:r>
            <a:r>
              <a:rPr lang="en-US" sz="2800" dirty="0" err="1">
                <a:solidFill>
                  <a:srgbClr val="C00000"/>
                </a:solidFill>
              </a:rPr>
              <a:t>CurrentVersion</a:t>
            </a:r>
            <a:endParaRPr lang="en-US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800" dirty="0" smtClean="0"/>
              <a:t>\Microsoft\Windows\</a:t>
            </a:r>
            <a:r>
              <a:rPr lang="en-US" sz="2800" dirty="0" err="1" smtClean="0"/>
              <a:t>CurrentVersion</a:t>
            </a:r>
            <a:r>
              <a:rPr lang="en-US" sz="2800" dirty="0" smtClean="0"/>
              <a:t>\</a:t>
            </a:r>
            <a:r>
              <a:rPr lang="en-US" sz="2800" dirty="0" smtClean="0">
                <a:solidFill>
                  <a:srgbClr val="C00000"/>
                </a:solidFill>
              </a:rPr>
              <a:t>App Paths</a:t>
            </a:r>
          </a:p>
          <a:p>
            <a:pPr marL="0" indent="0">
              <a:buNone/>
            </a:pPr>
            <a:r>
              <a:rPr lang="en-US" sz="2800" dirty="0" smtClean="0"/>
              <a:t>\Microsoft\Windows\</a:t>
            </a:r>
            <a:r>
              <a:rPr lang="en-US" sz="2800" dirty="0" err="1" smtClean="0"/>
              <a:t>CurrentVersion</a:t>
            </a:r>
            <a:r>
              <a:rPr lang="en-US" sz="2800" dirty="0" smtClean="0"/>
              <a:t>\Authentication\</a:t>
            </a:r>
            <a:r>
              <a:rPr lang="en-US" sz="2800" dirty="0" err="1" smtClean="0">
                <a:solidFill>
                  <a:srgbClr val="C00000"/>
                </a:solidFill>
              </a:rPr>
              <a:t>LogonUI</a:t>
            </a:r>
            <a:endParaRPr lang="en-US" sz="28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800" dirty="0" smtClean="0"/>
              <a:t>\Microsoft\Windows\</a:t>
            </a:r>
            <a:r>
              <a:rPr lang="en-US" sz="2800" dirty="0" err="1" smtClean="0"/>
              <a:t>CurrentVersion</a:t>
            </a:r>
            <a:r>
              <a:rPr lang="en-US" sz="2800" dirty="0" smtClean="0"/>
              <a:t>\</a:t>
            </a:r>
            <a:r>
              <a:rPr lang="en-US" sz="2800" dirty="0" smtClean="0">
                <a:solidFill>
                  <a:srgbClr val="C00000"/>
                </a:solidFill>
              </a:rPr>
              <a:t>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8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Windows Registry Exercise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chemeClr val="tx2"/>
                </a:solidFill>
              </a:rPr>
              <a:t>NTUSER.DAT</a:t>
            </a:r>
          </a:p>
          <a:p>
            <a:pPr marL="0" indent="0">
              <a:buNone/>
            </a:pPr>
            <a:r>
              <a:rPr lang="en-US" sz="2800" dirty="0" smtClean="0"/>
              <a:t>\Software\Microsoft\Internet </a:t>
            </a:r>
            <a:r>
              <a:rPr lang="en-US" sz="2800" dirty="0"/>
              <a:t>Explorer\</a:t>
            </a:r>
            <a:r>
              <a:rPr lang="en-US" sz="2800" dirty="0" err="1">
                <a:solidFill>
                  <a:srgbClr val="C00000"/>
                </a:solidFill>
              </a:rPr>
              <a:t>TypedURLs</a:t>
            </a:r>
            <a:endParaRPr lang="en-US" sz="28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800" dirty="0" smtClean="0"/>
              <a:t>\Software\Microsoft\Windows\</a:t>
            </a:r>
            <a:r>
              <a:rPr lang="en-US" sz="2800" dirty="0" err="1" smtClean="0"/>
              <a:t>CurrentVersion</a:t>
            </a:r>
            <a:r>
              <a:rPr lang="en-US" sz="2800" dirty="0" smtClean="0"/>
              <a:t>\</a:t>
            </a:r>
            <a:r>
              <a:rPr lang="en-US" sz="2800" dirty="0" smtClean="0">
                <a:solidFill>
                  <a:srgbClr val="C00000"/>
                </a:solidFill>
              </a:rPr>
              <a:t>Run</a:t>
            </a:r>
            <a:endParaRPr lang="en-US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b="1" dirty="0" smtClean="0">
                <a:solidFill>
                  <a:schemeClr val="tx2"/>
                </a:solidFill>
              </a:rPr>
              <a:t>SYSTEM</a:t>
            </a:r>
          </a:p>
          <a:p>
            <a:pPr marL="0" indent="0">
              <a:buNone/>
            </a:pPr>
            <a:r>
              <a:rPr lang="en-US" sz="2800" dirty="0" smtClean="0"/>
              <a:t>\ControlSet001\Control\</a:t>
            </a:r>
            <a:r>
              <a:rPr lang="en-US" sz="2800" dirty="0" err="1" smtClean="0">
                <a:solidFill>
                  <a:srgbClr val="C00000"/>
                </a:solidFill>
              </a:rPr>
              <a:t>ComputerName</a:t>
            </a:r>
            <a:endParaRPr lang="en-US" sz="28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800" dirty="0" smtClean="0"/>
              <a:t>\ControlSet001\Control\</a:t>
            </a:r>
            <a:r>
              <a:rPr lang="en-US" sz="2800" dirty="0" err="1" smtClean="0">
                <a:solidFill>
                  <a:srgbClr val="C00000"/>
                </a:solidFill>
              </a:rPr>
              <a:t>TimeZoneInformation</a:t>
            </a:r>
            <a:endParaRPr lang="en-US" sz="28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800" dirty="0" smtClean="0"/>
              <a:t>\ControlSet001\services\W32Time\</a:t>
            </a:r>
            <a:r>
              <a:rPr lang="en-US" sz="2800" dirty="0" smtClean="0">
                <a:solidFill>
                  <a:srgbClr val="C00000"/>
                </a:solidFill>
              </a:rPr>
              <a:t>Parameters</a:t>
            </a:r>
          </a:p>
          <a:p>
            <a:pPr marL="0" indent="0">
              <a:buNone/>
            </a:pPr>
            <a:r>
              <a:rPr lang="en-US" sz="2800" dirty="0" smtClean="0"/>
              <a:t>\ControlSet001\</a:t>
            </a:r>
            <a:r>
              <a:rPr lang="en-US" sz="2800" dirty="0" err="1" smtClean="0"/>
              <a:t>Enum</a:t>
            </a:r>
            <a:r>
              <a:rPr lang="en-US" sz="2800" dirty="0" smtClean="0"/>
              <a:t>\</a:t>
            </a:r>
            <a:r>
              <a:rPr lang="en-US" sz="2800" dirty="0" smtClean="0">
                <a:solidFill>
                  <a:srgbClr val="C00000"/>
                </a:solidFill>
              </a:rPr>
              <a:t>USBSTOR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9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7583488" cy="1283167"/>
          </a:xfrm>
        </p:spPr>
        <p:txBody>
          <a:bodyPr/>
          <a:lstStyle/>
          <a:p>
            <a:r>
              <a:rPr lang="en-US" sz="3600" dirty="0" smtClean="0"/>
              <a:t>Digital Evidence Categories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8229600" cy="4525963"/>
          </a:xfrm>
        </p:spPr>
        <p:txBody>
          <a:bodyPr>
            <a:noAutofit/>
          </a:bodyPr>
          <a:lstStyle/>
          <a:p>
            <a:r>
              <a:rPr lang="en-US" sz="2500" i="1" dirty="0"/>
              <a:t>Communications:  </a:t>
            </a:r>
            <a:r>
              <a:rPr lang="en-US" sz="2500" dirty="0"/>
              <a:t>e-mail, chat, text messages, etc.</a:t>
            </a:r>
          </a:p>
          <a:p>
            <a:r>
              <a:rPr lang="en-US" sz="2500" i="1" dirty="0"/>
              <a:t>Documents:  </a:t>
            </a:r>
            <a:r>
              <a:rPr lang="en-US" sz="2500" dirty="0" smtClean="0"/>
              <a:t>papers, pdf files, </a:t>
            </a:r>
            <a:r>
              <a:rPr lang="en-US" sz="2500" dirty="0"/>
              <a:t>classified </a:t>
            </a:r>
            <a:r>
              <a:rPr lang="en-US" sz="2500" dirty="0" smtClean="0"/>
              <a:t>information</a:t>
            </a:r>
          </a:p>
          <a:p>
            <a:r>
              <a:rPr lang="en-US" sz="2500" i="1" dirty="0" smtClean="0"/>
              <a:t>Internet activity:  </a:t>
            </a:r>
            <a:r>
              <a:rPr lang="en-US" sz="2500" dirty="0" smtClean="0"/>
              <a:t>history, Google Searches, downloads</a:t>
            </a:r>
            <a:endParaRPr lang="en-US" sz="2500" dirty="0"/>
          </a:p>
          <a:p>
            <a:r>
              <a:rPr lang="en-US" sz="2500" i="1" dirty="0"/>
              <a:t>Financial information:  </a:t>
            </a:r>
            <a:r>
              <a:rPr lang="en-US" sz="2500" dirty="0"/>
              <a:t>spreadsheets, databases</a:t>
            </a:r>
          </a:p>
          <a:p>
            <a:r>
              <a:rPr lang="en-US" sz="2500" i="1" dirty="0" smtClean="0"/>
              <a:t>Multimedia: </a:t>
            </a:r>
            <a:r>
              <a:rPr lang="en-US" sz="2500" dirty="0" smtClean="0"/>
              <a:t>Photographs</a:t>
            </a:r>
            <a:r>
              <a:rPr lang="en-US" sz="2500" dirty="0"/>
              <a:t>, </a:t>
            </a:r>
            <a:r>
              <a:rPr lang="en-US" sz="2500" dirty="0" smtClean="0"/>
              <a:t>videos, graphics</a:t>
            </a:r>
            <a:endParaRPr lang="en-US" sz="2500" dirty="0"/>
          </a:p>
          <a:p>
            <a:r>
              <a:rPr lang="en-US" sz="2500" i="1" dirty="0" smtClean="0"/>
              <a:t>Logs: </a:t>
            </a:r>
            <a:r>
              <a:rPr lang="en-US" sz="2500" dirty="0" smtClean="0"/>
              <a:t>Application, Host, Network</a:t>
            </a:r>
            <a:endParaRPr lang="en-US" sz="2500" dirty="0"/>
          </a:p>
          <a:p>
            <a:r>
              <a:rPr lang="en-US" sz="2500" i="1" dirty="0" smtClean="0"/>
              <a:t>Malware</a:t>
            </a:r>
          </a:p>
          <a:p>
            <a:r>
              <a:rPr lang="en-US" sz="2500" dirty="0" smtClean="0"/>
              <a:t>And more …</a:t>
            </a:r>
            <a:endParaRPr lang="en-US" sz="2500" dirty="0"/>
          </a:p>
          <a:p>
            <a:endParaRPr lang="en-US" sz="2500" dirty="0"/>
          </a:p>
        </p:txBody>
      </p:sp>
      <p:pic>
        <p:nvPicPr>
          <p:cNvPr id="4" name="Picture 3" descr="hard-driv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4343400"/>
            <a:ext cx="2878870" cy="2111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3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Event Logs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Enterprise </a:t>
            </a:r>
            <a:r>
              <a:rPr lang="en-US" sz="3200" dirty="0" smtClean="0">
                <a:solidFill>
                  <a:srgbClr val="C00000"/>
                </a:solidFill>
              </a:rPr>
              <a:t>logins</a:t>
            </a:r>
            <a:r>
              <a:rPr lang="en-US" sz="3200" dirty="0" smtClean="0"/>
              <a:t> and </a:t>
            </a:r>
            <a:r>
              <a:rPr lang="en-US" sz="3200" dirty="0" smtClean="0">
                <a:solidFill>
                  <a:srgbClr val="C00000"/>
                </a:solidFill>
              </a:rPr>
              <a:t>logouts</a:t>
            </a:r>
            <a:r>
              <a:rPr lang="en-US" sz="3200" dirty="0" smtClean="0"/>
              <a:t>.</a:t>
            </a:r>
            <a:br>
              <a:rPr lang="en-US" sz="3200" dirty="0" smtClean="0"/>
            </a:br>
            <a:endParaRPr lang="en-US" sz="3200" dirty="0" smtClean="0"/>
          </a:p>
          <a:p>
            <a:r>
              <a:rPr lang="en-US" sz="3200" dirty="0" smtClean="0"/>
              <a:t>Was </a:t>
            </a:r>
            <a:r>
              <a:rPr lang="en-US" sz="3200" dirty="0" smtClean="0">
                <a:solidFill>
                  <a:srgbClr val="C00000"/>
                </a:solidFill>
              </a:rPr>
              <a:t>software</a:t>
            </a:r>
            <a:r>
              <a:rPr lang="en-US" sz="3200" dirty="0" smtClean="0"/>
              <a:t> installed?</a:t>
            </a:r>
            <a:br>
              <a:rPr lang="en-US" sz="3200" dirty="0" smtClean="0"/>
            </a:br>
            <a:endParaRPr lang="en-US" sz="3200" dirty="0" smtClean="0"/>
          </a:p>
          <a:p>
            <a:r>
              <a:rPr lang="en-US" sz="3200" dirty="0" smtClean="0"/>
              <a:t>Were </a:t>
            </a:r>
            <a:r>
              <a:rPr lang="en-US" sz="3200" dirty="0">
                <a:solidFill>
                  <a:srgbClr val="C00000"/>
                </a:solidFill>
              </a:rPr>
              <a:t>n</a:t>
            </a:r>
            <a:r>
              <a:rPr lang="en-US" sz="3200" dirty="0" smtClean="0">
                <a:solidFill>
                  <a:srgbClr val="C00000"/>
                </a:solidFill>
              </a:rPr>
              <a:t>etwork shares </a:t>
            </a:r>
            <a:r>
              <a:rPr lang="en-US" sz="3200" dirty="0" smtClean="0"/>
              <a:t>attached?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4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Metadata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866"/>
            <a:ext cx="4267200" cy="4525963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Office Metadata </a:t>
            </a:r>
            <a:r>
              <a:rPr lang="en-US" dirty="0" smtClean="0"/>
              <a:t>(registered owner, last opened, last modified, last printed)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Where was this photo taken (</a:t>
            </a:r>
            <a:r>
              <a:rPr lang="en-US" dirty="0" smtClean="0">
                <a:solidFill>
                  <a:srgbClr val="C00000"/>
                </a:solidFill>
              </a:rPr>
              <a:t>GPS coordinates</a:t>
            </a:r>
            <a:r>
              <a:rPr lang="en-US" dirty="0" smtClean="0"/>
              <a:t>)? By what type of camera? and When?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Picture 4" descr="dennis-rader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447800"/>
            <a:ext cx="2277089" cy="1700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30"/>
          <a:stretch/>
        </p:blipFill>
        <p:spPr>
          <a:xfrm>
            <a:off x="5027640" y="3323273"/>
            <a:ext cx="2744760" cy="2391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601702" y="5943600"/>
            <a:ext cx="5103898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s-GT" sz="3200" b="1" dirty="0">
                <a:solidFill>
                  <a:schemeClr val="tx2"/>
                </a:solidFill>
              </a:rPr>
              <a:t>http://exif.regex.info/exif.cgi</a:t>
            </a:r>
          </a:p>
        </p:txBody>
      </p:sp>
    </p:spTree>
    <p:extLst>
      <p:ext uri="{BB962C8B-B14F-4D97-AF65-F5344CB8AC3E}">
        <p14:creationId xmlns:p14="http://schemas.microsoft.com/office/powerpoint/2010/main" val="3421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Extracting the Evidence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4525963"/>
          </a:xfrm>
        </p:spPr>
        <p:txBody>
          <a:bodyPr>
            <a:noAutofit/>
          </a:bodyPr>
          <a:lstStyle/>
          <a:p>
            <a:r>
              <a:rPr lang="en-US" sz="2800" dirty="0" smtClean="0"/>
              <a:t>Many of the Forensic Tools create a pdf or html electronic report of “</a:t>
            </a:r>
            <a:r>
              <a:rPr lang="en-US" sz="2800" dirty="0" smtClean="0">
                <a:solidFill>
                  <a:schemeClr val="tx2"/>
                </a:solidFill>
              </a:rPr>
              <a:t>bookmarked</a:t>
            </a:r>
            <a:r>
              <a:rPr lang="en-US" sz="2800" dirty="0" smtClean="0"/>
              <a:t>” files.</a:t>
            </a:r>
          </a:p>
          <a:p>
            <a:r>
              <a:rPr lang="en-US" sz="2800" dirty="0" smtClean="0"/>
              <a:t>You’ll need to explain the </a:t>
            </a:r>
            <a:r>
              <a:rPr lang="en-US" sz="2800" dirty="0" smtClean="0">
                <a:solidFill>
                  <a:schemeClr val="tx2"/>
                </a:solidFill>
              </a:rPr>
              <a:t>significance</a:t>
            </a:r>
            <a:r>
              <a:rPr lang="en-US" sz="2800" dirty="0" smtClean="0"/>
              <a:t> of the bookmarked files (somewhere).</a:t>
            </a:r>
          </a:p>
          <a:p>
            <a:r>
              <a:rPr lang="en-US" sz="2800" dirty="0" smtClean="0"/>
              <a:t>You’ll need to place a </a:t>
            </a:r>
            <a:r>
              <a:rPr lang="en-US" sz="2800" dirty="0" smtClean="0">
                <a:solidFill>
                  <a:schemeClr val="tx2"/>
                </a:solidFill>
              </a:rPr>
              <a:t>Caution Statement </a:t>
            </a:r>
            <a:r>
              <a:rPr lang="en-US" sz="2800" dirty="0" smtClean="0"/>
              <a:t>on the “dirty” data:   </a:t>
            </a:r>
          </a:p>
          <a:p>
            <a:pPr marL="0" indent="0">
              <a:buNone/>
            </a:pPr>
            <a:r>
              <a:rPr lang="en-US" sz="2800" i="1" dirty="0" smtClean="0">
                <a:solidFill>
                  <a:srgbClr val="C00000"/>
                </a:solidFill>
              </a:rPr>
              <a:t>	“Caution:  This media may contain executable code, viruses, contraband, obscene material, and/or Copyright protected data.  This media should not be viewed on or introduced into a Classified computer system.”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7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Timelines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You can combine timestamps from various artifacts for analysis</a:t>
            </a:r>
          </a:p>
          <a:p>
            <a:r>
              <a:rPr lang="en-US" sz="2400" dirty="0" smtClean="0"/>
              <a:t>File system timestamps</a:t>
            </a:r>
          </a:p>
          <a:p>
            <a:r>
              <a:rPr lang="en-US" sz="2400" dirty="0" smtClean="0"/>
              <a:t>E-mail timestamps</a:t>
            </a:r>
          </a:p>
          <a:p>
            <a:r>
              <a:rPr lang="en-US" sz="2400" dirty="0" smtClean="0"/>
              <a:t>Internet activity timestamps</a:t>
            </a:r>
          </a:p>
          <a:p>
            <a:r>
              <a:rPr lang="en-US" sz="2400" dirty="0" smtClean="0"/>
              <a:t>Windows Registry timestamps</a:t>
            </a:r>
          </a:p>
          <a:p>
            <a:r>
              <a:rPr lang="en-US" sz="2400" dirty="0" smtClean="0"/>
              <a:t>Windows Artifacts timestamps</a:t>
            </a:r>
          </a:p>
          <a:p>
            <a:r>
              <a:rPr lang="en-US" sz="2400" dirty="0" smtClean="0"/>
              <a:t>Event Logs</a:t>
            </a:r>
          </a:p>
          <a:p>
            <a:r>
              <a:rPr lang="en-US" sz="2400" dirty="0" smtClean="0"/>
              <a:t>Web server logs</a:t>
            </a:r>
          </a:p>
          <a:p>
            <a:r>
              <a:rPr lang="en-US" sz="2400" dirty="0" smtClean="0"/>
              <a:t>Packet Capture data, and more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529" y="2416968"/>
            <a:ext cx="3918413" cy="2993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8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345488" cy="1283167"/>
          </a:xfrm>
        </p:spPr>
        <p:txBody>
          <a:bodyPr/>
          <a:lstStyle/>
          <a:p>
            <a:r>
              <a:rPr lang="en-US" sz="3600" dirty="0" smtClean="0"/>
              <a:t>Documenting Your Results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667000"/>
            <a:ext cx="5181600" cy="3810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Examination notes </a:t>
            </a:r>
            <a:r>
              <a:rPr lang="en-US" dirty="0" smtClean="0"/>
              <a:t>should be taken contemporaneously.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It may be appropriate to write a report </a:t>
            </a:r>
            <a:r>
              <a:rPr lang="en-US" dirty="0" smtClean="0">
                <a:solidFill>
                  <a:srgbClr val="C00000"/>
                </a:solidFill>
              </a:rPr>
              <a:t>summarizing</a:t>
            </a:r>
            <a:r>
              <a:rPr lang="en-US" dirty="0" smtClean="0"/>
              <a:t> your examination, explaining the </a:t>
            </a:r>
            <a:r>
              <a:rPr lang="en-US" dirty="0" smtClean="0">
                <a:solidFill>
                  <a:srgbClr val="C00000"/>
                </a:solidFill>
              </a:rPr>
              <a:t>results</a:t>
            </a:r>
            <a:r>
              <a:rPr lang="en-US" dirty="0" smtClean="0"/>
              <a:t> and answering the investigative </a:t>
            </a:r>
            <a:r>
              <a:rPr lang="en-US" dirty="0" smtClean="0">
                <a:solidFill>
                  <a:srgbClr val="C00000"/>
                </a:solidFill>
              </a:rPr>
              <a:t>questions</a:t>
            </a:r>
            <a:r>
              <a:rPr lang="en-US" dirty="0" smtClean="0"/>
              <a:t> posed.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1447800"/>
            <a:ext cx="868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Forensic Principle 3: </a:t>
            </a:r>
            <a:r>
              <a:rPr lang="en-US" sz="3200" b="1" dirty="0"/>
              <a:t>The examination must be verifiable and repeatable.</a:t>
            </a:r>
            <a:endParaRPr lang="es-GT" sz="3200" b="1" dirty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clrChange>
              <a:clrFrom>
                <a:srgbClr val="ACC3F2"/>
              </a:clrFrom>
              <a:clrTo>
                <a:srgbClr val="ACC3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525018"/>
            <a:ext cx="3581400" cy="3487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397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76200"/>
            <a:ext cx="9143999" cy="1283167"/>
          </a:xfrm>
        </p:spPr>
        <p:txBody>
          <a:bodyPr/>
          <a:lstStyle/>
          <a:p>
            <a:r>
              <a:rPr lang="en-US" sz="3200" dirty="0" smtClean="0"/>
              <a:t>Examination Workflow and Forensic Principles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1828800"/>
            <a:ext cx="4114800" cy="4297363"/>
          </a:xfrm>
        </p:spPr>
        <p:txBody>
          <a:bodyPr>
            <a:normAutofit/>
          </a:bodyPr>
          <a:lstStyle/>
          <a:p>
            <a:r>
              <a:rPr lang="en-US" dirty="0" smtClean="0"/>
              <a:t>Take detailed notes</a:t>
            </a:r>
          </a:p>
          <a:p>
            <a:r>
              <a:rPr lang="en-US" dirty="0" smtClean="0"/>
              <a:t>Write-protect Evidence</a:t>
            </a:r>
          </a:p>
          <a:p>
            <a:r>
              <a:rPr lang="en-US" dirty="0" smtClean="0"/>
              <a:t>Image (MD5 verify)</a:t>
            </a:r>
          </a:p>
          <a:p>
            <a:r>
              <a:rPr lang="en-US" dirty="0" smtClean="0"/>
              <a:t>Pre-process Evidence</a:t>
            </a:r>
          </a:p>
          <a:p>
            <a:r>
              <a:rPr lang="en-US" dirty="0" smtClean="0"/>
              <a:t>De-code files</a:t>
            </a:r>
          </a:p>
          <a:p>
            <a:r>
              <a:rPr lang="en-US" dirty="0" smtClean="0"/>
              <a:t>Search the Evidence</a:t>
            </a:r>
          </a:p>
          <a:p>
            <a:r>
              <a:rPr lang="en-US" dirty="0" smtClean="0"/>
              <a:t>Extract Evidence of Interest</a:t>
            </a:r>
          </a:p>
          <a:p>
            <a:r>
              <a:rPr lang="en-US" dirty="0" smtClean="0"/>
              <a:t>Generate Reports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95800" y="1997276"/>
            <a:ext cx="419099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rgbClr val="C00000"/>
                </a:solidFill>
              </a:rPr>
              <a:t>Forensic Principle 1:</a:t>
            </a:r>
            <a:r>
              <a:rPr lang="en-US" sz="2400" dirty="0" smtClean="0">
                <a:solidFill>
                  <a:srgbClr val="C00000"/>
                </a:solidFill>
              </a:rPr>
              <a:t>  The </a:t>
            </a:r>
            <a:r>
              <a:rPr lang="en-US" sz="2400" dirty="0">
                <a:solidFill>
                  <a:srgbClr val="C00000"/>
                </a:solidFill>
              </a:rPr>
              <a:t>evidence should </a:t>
            </a:r>
            <a:r>
              <a:rPr lang="en-US" sz="2400" b="1" dirty="0">
                <a:solidFill>
                  <a:srgbClr val="C00000"/>
                </a:solidFill>
              </a:rPr>
              <a:t>not be altered</a:t>
            </a:r>
            <a:r>
              <a:rPr lang="en-US" sz="2400" dirty="0" smtClean="0">
                <a:solidFill>
                  <a:srgbClr val="C00000"/>
                </a:solidFill>
              </a:rPr>
              <a:t>.</a:t>
            </a:r>
            <a:endParaRPr lang="en-US" sz="2400" dirty="0" smtClean="0">
              <a:solidFill>
                <a:srgbClr val="0070C0"/>
              </a:solidFill>
            </a:endParaRPr>
          </a:p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u="sng" dirty="0" smtClean="0">
                <a:solidFill>
                  <a:srgbClr val="C00000"/>
                </a:solidFill>
              </a:rPr>
              <a:t>Forensic Principle 2:</a:t>
            </a:r>
            <a:r>
              <a:rPr lang="en-US" sz="2400" dirty="0" smtClean="0">
                <a:solidFill>
                  <a:srgbClr val="C00000"/>
                </a:solidFill>
              </a:rPr>
              <a:t>  The </a:t>
            </a:r>
            <a:r>
              <a:rPr lang="en-US" sz="2400" dirty="0">
                <a:solidFill>
                  <a:srgbClr val="C00000"/>
                </a:solidFill>
              </a:rPr>
              <a:t>examination must be </a:t>
            </a:r>
            <a:r>
              <a:rPr lang="en-US" sz="2400" b="1" dirty="0">
                <a:solidFill>
                  <a:srgbClr val="C00000"/>
                </a:solidFill>
              </a:rPr>
              <a:t>accurate</a:t>
            </a:r>
            <a:r>
              <a:rPr lang="en-US" sz="2400" b="1" dirty="0" smtClean="0">
                <a:solidFill>
                  <a:srgbClr val="C00000"/>
                </a:solidFill>
              </a:rPr>
              <a:t>.</a:t>
            </a:r>
            <a:endParaRPr lang="en-US" sz="2400" b="1" dirty="0" smtClean="0">
              <a:solidFill>
                <a:srgbClr val="0070C0"/>
              </a:solidFill>
            </a:endParaRPr>
          </a:p>
          <a:p>
            <a:endParaRPr lang="en-US" sz="2400" dirty="0" smtClean="0">
              <a:solidFill>
                <a:srgbClr val="0070C0"/>
              </a:solidFill>
            </a:endParaRPr>
          </a:p>
          <a:p>
            <a:r>
              <a:rPr lang="en-US" sz="2400" u="sng" dirty="0" smtClean="0">
                <a:solidFill>
                  <a:srgbClr val="C00000"/>
                </a:solidFill>
              </a:rPr>
              <a:t>Forensic Principle 3:</a:t>
            </a:r>
            <a:r>
              <a:rPr lang="en-US" sz="2400" dirty="0" smtClean="0">
                <a:solidFill>
                  <a:srgbClr val="C00000"/>
                </a:solidFill>
              </a:rPr>
              <a:t>  The </a:t>
            </a:r>
            <a:r>
              <a:rPr lang="en-US" sz="2400" dirty="0">
                <a:solidFill>
                  <a:srgbClr val="C00000"/>
                </a:solidFill>
              </a:rPr>
              <a:t>examination </a:t>
            </a:r>
            <a:r>
              <a:rPr lang="en-US" sz="2400" dirty="0" smtClean="0">
                <a:solidFill>
                  <a:srgbClr val="C00000"/>
                </a:solidFill>
              </a:rPr>
              <a:t>should be </a:t>
            </a:r>
            <a:r>
              <a:rPr lang="en-US" sz="2400" b="1" dirty="0" smtClean="0">
                <a:solidFill>
                  <a:srgbClr val="C00000"/>
                </a:solidFill>
              </a:rPr>
              <a:t>verifiable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and </a:t>
            </a:r>
            <a:r>
              <a:rPr lang="en-US" sz="2400" b="1" dirty="0" smtClean="0">
                <a:solidFill>
                  <a:srgbClr val="C00000"/>
                </a:solidFill>
              </a:rPr>
              <a:t>repeatable</a:t>
            </a:r>
            <a:r>
              <a:rPr lang="en-US" sz="2400" dirty="0">
                <a:solidFill>
                  <a:srgbClr val="C00000"/>
                </a:solidFill>
              </a:rPr>
              <a:t>.</a:t>
            </a:r>
          </a:p>
          <a:p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7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76200"/>
            <a:ext cx="9143999" cy="1283167"/>
          </a:xfrm>
        </p:spPr>
        <p:txBody>
          <a:bodyPr/>
          <a:lstStyle/>
          <a:p>
            <a:r>
              <a:rPr lang="en-US" sz="3200" dirty="0" smtClean="0"/>
              <a:t>Extra Activities?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52600"/>
            <a:ext cx="8077199" cy="42973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RAM Capture</a:t>
            </a:r>
          </a:p>
          <a:p>
            <a:r>
              <a:rPr lang="en-US" sz="2800" dirty="0" smtClean="0"/>
              <a:t>Mount image using Imager Lite</a:t>
            </a:r>
          </a:p>
          <a:p>
            <a:r>
              <a:rPr lang="en-US" sz="2800" dirty="0" smtClean="0"/>
              <a:t>Load Bryant case and extract deleted data</a:t>
            </a:r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9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2000" y="2895600"/>
            <a:ext cx="7583488" cy="16002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Questions?</a:t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9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What we covered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/>
              <a:t>Identify </a:t>
            </a:r>
            <a:r>
              <a:rPr lang="en-US" dirty="0">
                <a:solidFill>
                  <a:srgbClr val="C00000"/>
                </a:solidFill>
              </a:rPr>
              <a:t>categories</a:t>
            </a:r>
            <a:r>
              <a:rPr lang="en-US" dirty="0"/>
              <a:t> of digital evidence.</a:t>
            </a:r>
          </a:p>
          <a:p>
            <a:pPr lvl="0"/>
            <a:r>
              <a:rPr lang="en-US" dirty="0" smtClean="0">
                <a:solidFill>
                  <a:srgbClr val="C00000"/>
                </a:solidFill>
              </a:rPr>
              <a:t>Define</a:t>
            </a:r>
            <a:r>
              <a:rPr lang="en-US" dirty="0" smtClean="0"/>
              <a:t> digital forensics.</a:t>
            </a:r>
          </a:p>
          <a:p>
            <a:pPr lvl="0"/>
            <a:r>
              <a:rPr lang="en-US" dirty="0" smtClean="0"/>
              <a:t>Describe </a:t>
            </a:r>
            <a:r>
              <a:rPr lang="en-US" dirty="0" smtClean="0">
                <a:solidFill>
                  <a:srgbClr val="C00000"/>
                </a:solidFill>
              </a:rPr>
              <a:t>role</a:t>
            </a:r>
            <a:r>
              <a:rPr lang="en-US" dirty="0" smtClean="0"/>
              <a:t> of digital forensics in incident response.</a:t>
            </a:r>
          </a:p>
          <a:p>
            <a:pPr lvl="0"/>
            <a:r>
              <a:rPr lang="en-US" dirty="0" smtClean="0"/>
              <a:t>Explain </a:t>
            </a:r>
            <a:r>
              <a:rPr lang="en-US" dirty="0"/>
              <a:t>the three forensic </a:t>
            </a:r>
            <a:r>
              <a:rPr lang="en-US" dirty="0" smtClean="0">
                <a:solidFill>
                  <a:srgbClr val="C00000"/>
                </a:solidFill>
              </a:rPr>
              <a:t>principles</a:t>
            </a:r>
            <a:r>
              <a:rPr lang="en-US" dirty="0" smtClean="0"/>
              <a:t>.</a:t>
            </a:r>
            <a:endParaRPr lang="en-US" dirty="0"/>
          </a:p>
          <a:p>
            <a:pPr lvl="0"/>
            <a:r>
              <a:rPr lang="en-US" dirty="0"/>
              <a:t>Describe the digital forensics examination </a:t>
            </a:r>
            <a:r>
              <a:rPr lang="en-US" dirty="0" smtClean="0">
                <a:solidFill>
                  <a:srgbClr val="C00000"/>
                </a:solidFill>
              </a:rPr>
              <a:t>workflow</a:t>
            </a:r>
            <a:r>
              <a:rPr lang="en-US" dirty="0" smtClean="0"/>
              <a:t>.</a:t>
            </a:r>
            <a:endParaRPr lang="en-US" dirty="0"/>
          </a:p>
          <a:p>
            <a:pPr lvl="0"/>
            <a:r>
              <a:rPr lang="en-US" dirty="0"/>
              <a:t>Distinguish between a </a:t>
            </a:r>
            <a:r>
              <a:rPr lang="en-US" dirty="0">
                <a:solidFill>
                  <a:srgbClr val="C00000"/>
                </a:solidFill>
              </a:rPr>
              <a:t>clone</a:t>
            </a:r>
            <a:r>
              <a:rPr lang="en-US" dirty="0"/>
              <a:t> and an </a:t>
            </a:r>
            <a:r>
              <a:rPr lang="en-US" dirty="0" smtClean="0">
                <a:solidFill>
                  <a:srgbClr val="C00000"/>
                </a:solidFill>
              </a:rPr>
              <a:t>image</a:t>
            </a:r>
            <a:r>
              <a:rPr lang="en-US" dirty="0" smtClean="0"/>
              <a:t>.</a:t>
            </a:r>
            <a:endParaRPr lang="en-US" dirty="0"/>
          </a:p>
          <a:p>
            <a:pPr lvl="0"/>
            <a:r>
              <a:rPr lang="en-US" dirty="0" smtClean="0"/>
              <a:t>Use FTK Imager to create an </a:t>
            </a:r>
            <a:r>
              <a:rPr lang="en-US" dirty="0" smtClean="0">
                <a:solidFill>
                  <a:srgbClr val="C00000"/>
                </a:solidFill>
              </a:rPr>
              <a:t>image</a:t>
            </a:r>
            <a:r>
              <a:rPr lang="en-US" dirty="0" smtClean="0"/>
              <a:t> of a </a:t>
            </a:r>
            <a:r>
              <a:rPr lang="en-US" dirty="0" err="1" smtClean="0"/>
              <a:t>thumbdrive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What we covered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Explain </a:t>
            </a:r>
            <a:r>
              <a:rPr lang="en-US" dirty="0"/>
              <a:t>the importance of </a:t>
            </a:r>
            <a:r>
              <a:rPr lang="en-US" dirty="0">
                <a:solidFill>
                  <a:srgbClr val="C00000"/>
                </a:solidFill>
              </a:rPr>
              <a:t>MD5 </a:t>
            </a:r>
            <a:r>
              <a:rPr lang="en-US" dirty="0" smtClean="0">
                <a:solidFill>
                  <a:srgbClr val="C00000"/>
                </a:solidFill>
              </a:rPr>
              <a:t>verification</a:t>
            </a:r>
            <a:r>
              <a:rPr lang="en-US" dirty="0" smtClean="0"/>
              <a:t>.</a:t>
            </a:r>
            <a:endParaRPr lang="en-US" dirty="0"/>
          </a:p>
          <a:p>
            <a:pPr lvl="0"/>
            <a:r>
              <a:rPr lang="en-US" dirty="0"/>
              <a:t>Describe different methods for </a:t>
            </a:r>
            <a:r>
              <a:rPr lang="en-US" dirty="0">
                <a:solidFill>
                  <a:srgbClr val="C00000"/>
                </a:solidFill>
              </a:rPr>
              <a:t>searching</a:t>
            </a:r>
            <a:r>
              <a:rPr lang="en-US" dirty="0"/>
              <a:t> digital </a:t>
            </a:r>
            <a:r>
              <a:rPr lang="en-US" dirty="0" smtClean="0"/>
              <a:t>evidence.</a:t>
            </a:r>
            <a:endParaRPr lang="en-US" dirty="0"/>
          </a:p>
          <a:p>
            <a:pPr lvl="0"/>
            <a:r>
              <a:rPr lang="en-US" dirty="0"/>
              <a:t>Describe the value of the different </a:t>
            </a:r>
            <a:r>
              <a:rPr lang="en-US" dirty="0">
                <a:solidFill>
                  <a:srgbClr val="C00000"/>
                </a:solidFill>
              </a:rPr>
              <a:t>types of artifacts</a:t>
            </a:r>
            <a:r>
              <a:rPr lang="en-US" dirty="0"/>
              <a:t> found on digital </a:t>
            </a:r>
            <a:r>
              <a:rPr lang="en-US" dirty="0" smtClean="0"/>
              <a:t>evidence.</a:t>
            </a:r>
          </a:p>
          <a:p>
            <a:pPr lvl="0"/>
            <a:r>
              <a:rPr lang="en-US" dirty="0" smtClean="0"/>
              <a:t>Use Registry Viewer to view </a:t>
            </a:r>
            <a:r>
              <a:rPr lang="en-US" dirty="0" smtClean="0">
                <a:solidFill>
                  <a:srgbClr val="C00000"/>
                </a:solidFill>
              </a:rPr>
              <a:t>registry files</a:t>
            </a:r>
            <a:r>
              <a:rPr lang="en-US" dirty="0" smtClean="0"/>
              <a:t>.</a:t>
            </a:r>
            <a:endParaRPr lang="en-US" dirty="0"/>
          </a:p>
          <a:p>
            <a:pPr lvl="0"/>
            <a:r>
              <a:rPr lang="en-US" dirty="0"/>
              <a:t>Explain the importance of </a:t>
            </a:r>
            <a:r>
              <a:rPr lang="en-US" dirty="0">
                <a:solidFill>
                  <a:srgbClr val="C00000"/>
                </a:solidFill>
              </a:rPr>
              <a:t>documenting</a:t>
            </a:r>
            <a:r>
              <a:rPr lang="en-US" dirty="0"/>
              <a:t> your </a:t>
            </a:r>
            <a:r>
              <a:rPr lang="en-US" dirty="0" smtClean="0"/>
              <a:t>results.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3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Law Enforcement Investigations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35724" y="1527048"/>
            <a:ext cx="8069948" cy="4572000"/>
          </a:xfrm>
        </p:spPr>
        <p:txBody>
          <a:bodyPr>
            <a:normAutofit/>
          </a:bodyPr>
          <a:lstStyle/>
          <a:p>
            <a:r>
              <a:rPr lang="en-US" sz="2800" dirty="0"/>
              <a:t>Computer </a:t>
            </a:r>
            <a:r>
              <a:rPr lang="en-US" sz="2800" dirty="0" smtClean="0"/>
              <a:t>Intrusion</a:t>
            </a:r>
            <a:endParaRPr lang="en-US" sz="2800" dirty="0"/>
          </a:p>
          <a:p>
            <a:r>
              <a:rPr lang="en-US" sz="2800" dirty="0" smtClean="0"/>
              <a:t>Crimes Against Children</a:t>
            </a:r>
            <a:endParaRPr lang="en-US" sz="2800" dirty="0"/>
          </a:p>
          <a:p>
            <a:r>
              <a:rPr lang="en-US" sz="2800" dirty="0"/>
              <a:t>Terrorism</a:t>
            </a:r>
          </a:p>
          <a:p>
            <a:r>
              <a:rPr lang="en-US" sz="2800" dirty="0"/>
              <a:t>Espionage</a:t>
            </a:r>
          </a:p>
          <a:p>
            <a:r>
              <a:rPr lang="en-US" sz="2800" dirty="0"/>
              <a:t>Financial Crimes</a:t>
            </a:r>
          </a:p>
          <a:p>
            <a:r>
              <a:rPr lang="en-US" sz="2800" dirty="0"/>
              <a:t>Public Corruption</a:t>
            </a:r>
          </a:p>
          <a:p>
            <a:r>
              <a:rPr lang="en-US" sz="2800" dirty="0"/>
              <a:t>Violent Crimes</a:t>
            </a:r>
          </a:p>
          <a:p>
            <a:r>
              <a:rPr lang="en-US" sz="2800" dirty="0"/>
              <a:t>Narcotics</a:t>
            </a:r>
          </a:p>
          <a:p>
            <a:endParaRPr lang="en-US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859" y="3276600"/>
            <a:ext cx="3962347" cy="2051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5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912" y="0"/>
            <a:ext cx="7583488" cy="1283167"/>
          </a:xfrm>
        </p:spPr>
        <p:txBody>
          <a:bodyPr/>
          <a:lstStyle/>
          <a:p>
            <a:r>
              <a:rPr lang="en-US" sz="3600" dirty="0" smtClean="0"/>
              <a:t>Digital Forensics Definition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905000"/>
            <a:ext cx="8043672" cy="2971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i="1" dirty="0"/>
              <a:t>Forensics </a:t>
            </a:r>
            <a:r>
              <a:rPr lang="en-US" sz="3200" dirty="0"/>
              <a:t>refers to the application of investigative and analytical techniques that conform to evidentiary standards, and are used in, or appropriate for, a court of law or other legal </a:t>
            </a:r>
            <a:r>
              <a:rPr lang="en-US" sz="3200" dirty="0" smtClean="0"/>
              <a:t>context.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2800" i="1" dirty="0" smtClean="0"/>
              <a:t>Source: Section </a:t>
            </a:r>
            <a:r>
              <a:rPr lang="en-US" sz="2800" i="1" dirty="0"/>
              <a:t>3 (v) IRR of R. A. No. </a:t>
            </a:r>
            <a:r>
              <a:rPr lang="en-US" sz="2800" i="1" dirty="0" smtClean="0"/>
              <a:t>10175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6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7583488" cy="1283167"/>
          </a:xfrm>
        </p:spPr>
        <p:txBody>
          <a:bodyPr/>
          <a:lstStyle/>
          <a:p>
            <a:r>
              <a:rPr lang="en-US" sz="3600" dirty="0" smtClean="0"/>
              <a:t>Digital Forensics Definition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600200"/>
            <a:ext cx="8043672" cy="3581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“…the </a:t>
            </a:r>
            <a:r>
              <a:rPr lang="en-US" sz="3200" dirty="0"/>
              <a:t>application of science to the identification, collection, examination, and analysis of data while preserving the integrity of the information and maintaining a strict chain of custody for the </a:t>
            </a:r>
            <a:r>
              <a:rPr lang="en-US" sz="3200" dirty="0" smtClean="0"/>
              <a:t>data.” (NIST)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2000" i="1" dirty="0"/>
              <a:t>Source:  </a:t>
            </a:r>
            <a:r>
              <a:rPr lang="en-US" sz="2000" dirty="0"/>
              <a:t>National Institute of Standards and Technology (2006). Guide to Integrating Forensic Techniques into Incident Response. </a:t>
            </a:r>
            <a:r>
              <a:rPr lang="en-US" sz="2000" i="1" dirty="0"/>
              <a:t>Recommendations of the National Institute of Standards and Technology,</a:t>
            </a:r>
            <a:r>
              <a:rPr lang="en-US" sz="2000" dirty="0"/>
              <a:t> NIST Special Publication 800-86.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2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7583488" cy="1283167"/>
          </a:xfrm>
        </p:spPr>
        <p:txBody>
          <a:bodyPr/>
          <a:lstStyle/>
          <a:p>
            <a:r>
              <a:rPr lang="en-US" sz="3600" dirty="0" smtClean="0"/>
              <a:t>Forensics and Incident Response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524000"/>
            <a:ext cx="8043672" cy="4724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 smtClean="0"/>
              <a:t>Why review digital forensics?</a:t>
            </a:r>
          </a:p>
          <a:p>
            <a:r>
              <a:rPr lang="en-US" sz="3200" i="1" dirty="0" smtClean="0"/>
              <a:t>Understand how to </a:t>
            </a:r>
            <a:r>
              <a:rPr lang="en-US" sz="3200" i="1" dirty="0" smtClean="0">
                <a:solidFill>
                  <a:srgbClr val="C00000"/>
                </a:solidFill>
              </a:rPr>
              <a:t>conduct yourself </a:t>
            </a:r>
            <a:r>
              <a:rPr lang="en-US" sz="3200" i="1" dirty="0" smtClean="0"/>
              <a:t>while responding to an incident (think murder scene),</a:t>
            </a:r>
          </a:p>
          <a:p>
            <a:r>
              <a:rPr lang="en-US" sz="3200" i="1" dirty="0" smtClean="0"/>
              <a:t>Recognize the </a:t>
            </a:r>
            <a:r>
              <a:rPr lang="en-US" sz="3200" i="1" dirty="0" smtClean="0">
                <a:solidFill>
                  <a:srgbClr val="C00000"/>
                </a:solidFill>
              </a:rPr>
              <a:t>types of data </a:t>
            </a:r>
            <a:r>
              <a:rPr lang="en-US" sz="3200" i="1" dirty="0" smtClean="0"/>
              <a:t>that are available in a given situation, and </a:t>
            </a:r>
          </a:p>
          <a:p>
            <a:r>
              <a:rPr lang="en-US" sz="3200" i="1" dirty="0" smtClean="0"/>
              <a:t>Be aware of the </a:t>
            </a:r>
            <a:r>
              <a:rPr lang="en-US" sz="3200" i="1" dirty="0" smtClean="0">
                <a:solidFill>
                  <a:srgbClr val="C00000"/>
                </a:solidFill>
              </a:rPr>
              <a:t>tools</a:t>
            </a:r>
            <a:r>
              <a:rPr lang="en-US" sz="3200" i="1" dirty="0" smtClean="0"/>
              <a:t> that can be used to collect and preserve that data.</a:t>
            </a:r>
          </a:p>
          <a:p>
            <a:pPr marL="0" indent="0">
              <a:buNone/>
            </a:pPr>
            <a:endParaRPr lang="en-US" sz="3200" i="1" dirty="0" smtClean="0"/>
          </a:p>
          <a:p>
            <a:pPr marL="0" indent="0">
              <a:buNone/>
            </a:pPr>
            <a:endParaRPr lang="en-US" sz="2400" i="1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0399-862C-4555-BAD7-023A52471AB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5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908781AA09A44E81EE7F7E67300F0D" ma:contentTypeVersion="0" ma:contentTypeDescription="Create a new document." ma:contentTypeScope="" ma:versionID="6d612a8ab8773567ddb1e0bd3c0e984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BE0F318-A5D9-45DC-80EA-1194E90CF6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587393-3866-4878-B93C-C4BB0FD00C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53CF28E-37D8-4395-8013-2138E59D79F4}">
  <ds:schemaRefs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906</TotalTime>
  <Words>1992</Words>
  <Application>Microsoft Office PowerPoint</Application>
  <PresentationFormat>On-screen Show (4:3)</PresentationFormat>
  <Paragraphs>390</Paragraphs>
  <Slides>59</Slides>
  <Notes>19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ＭＳ Ｐゴシック</vt:lpstr>
      <vt:lpstr>Arial</vt:lpstr>
      <vt:lpstr>Calibri</vt:lpstr>
      <vt:lpstr>Calisto MT</vt:lpstr>
      <vt:lpstr>Futura Md BT</vt:lpstr>
      <vt:lpstr>Tahoma</vt:lpstr>
      <vt:lpstr>Office Theme</vt:lpstr>
      <vt:lpstr>Basic Digital Forensics  FBI Cyber Training Bosnia 2019</vt:lpstr>
      <vt:lpstr>Learning Objectives</vt:lpstr>
      <vt:lpstr>Learning Objectives</vt:lpstr>
      <vt:lpstr>Computer Forensics In Action</vt:lpstr>
      <vt:lpstr>Digital Evidence Categories</vt:lpstr>
      <vt:lpstr>Law Enforcement Investigations</vt:lpstr>
      <vt:lpstr>Digital Forensics Definition</vt:lpstr>
      <vt:lpstr>Digital Forensics Definition</vt:lpstr>
      <vt:lpstr>Forensics and Incident Response</vt:lpstr>
      <vt:lpstr>Forensic Principles</vt:lpstr>
      <vt:lpstr>Forensic Process</vt:lpstr>
      <vt:lpstr>Computer examination workflow</vt:lpstr>
      <vt:lpstr>Collection – Seize or Image On-site</vt:lpstr>
      <vt:lpstr>Collection – Seize or Image On-site</vt:lpstr>
      <vt:lpstr>Terminology</vt:lpstr>
      <vt:lpstr>What is a clone?</vt:lpstr>
      <vt:lpstr>What is an image?</vt:lpstr>
      <vt:lpstr>Image Formats</vt:lpstr>
      <vt:lpstr>Imaging Exercise</vt:lpstr>
      <vt:lpstr>Write blockers</vt:lpstr>
      <vt:lpstr>Hardware Write Blockers</vt:lpstr>
      <vt:lpstr>Dedicated Imaging Devices</vt:lpstr>
      <vt:lpstr>The Imaging Process</vt:lpstr>
      <vt:lpstr>Remove Hard Drive</vt:lpstr>
      <vt:lpstr>Attach Write Blocker</vt:lpstr>
      <vt:lpstr>Run Imaging Software</vt:lpstr>
      <vt:lpstr>Hash Verify And Image Check</vt:lpstr>
      <vt:lpstr>Pre-Processing and De-Coding</vt:lpstr>
      <vt:lpstr>Pre-Processing and De-Coding</vt:lpstr>
      <vt:lpstr>All-In-One Tools</vt:lpstr>
      <vt:lpstr>Specialized Tools</vt:lpstr>
      <vt:lpstr>De-Coding All File Types?</vt:lpstr>
      <vt:lpstr>When The Forensic Software Cannot De-Code</vt:lpstr>
      <vt:lpstr>Forensic Principle 2:   The examination must be accurate </vt:lpstr>
      <vt:lpstr>Ways To Minimize Errors</vt:lpstr>
      <vt:lpstr>Searching The Data</vt:lpstr>
      <vt:lpstr>The Review Team</vt:lpstr>
      <vt:lpstr>Searching By Keywords</vt:lpstr>
      <vt:lpstr>Searching By Sorting</vt:lpstr>
      <vt:lpstr>Searching By Filtering</vt:lpstr>
      <vt:lpstr>Searching by Hashes</vt:lpstr>
      <vt:lpstr>Searching By Experience</vt:lpstr>
      <vt:lpstr>Artifacts</vt:lpstr>
      <vt:lpstr>File System Artifacts</vt:lpstr>
      <vt:lpstr>Windows Artifacts</vt:lpstr>
      <vt:lpstr>Windows Registry</vt:lpstr>
      <vt:lpstr>Windows Registry Exercise</vt:lpstr>
      <vt:lpstr>Windows Registry Exercise</vt:lpstr>
      <vt:lpstr>Windows Registry Exercise</vt:lpstr>
      <vt:lpstr>Event Logs</vt:lpstr>
      <vt:lpstr>Metadata</vt:lpstr>
      <vt:lpstr>Extracting the Evidence</vt:lpstr>
      <vt:lpstr>Timelines</vt:lpstr>
      <vt:lpstr>Documenting Your Results</vt:lpstr>
      <vt:lpstr>Examination Workflow and Forensic Principles</vt:lpstr>
      <vt:lpstr>Extra Activities?</vt:lpstr>
      <vt:lpstr>Questions? </vt:lpstr>
      <vt:lpstr>What we covered</vt:lpstr>
      <vt:lpstr>What we covered</vt:lpstr>
    </vt:vector>
  </TitlesOfParts>
  <Company>Federal Bureau of Investigation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CYD PowerPoint Template</dc:title>
  <dc:creator>Stephen C. Muth</dc:creator>
  <cp:lastModifiedBy>MCKEEN, WILLIAM R. (TD) (FBI)</cp:lastModifiedBy>
  <cp:revision>93</cp:revision>
  <dcterms:created xsi:type="dcterms:W3CDTF">2013-09-10T15:59:12Z</dcterms:created>
  <dcterms:modified xsi:type="dcterms:W3CDTF">2019-03-25T13:21:20Z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0x01010007908781AA09A44E81EE7F7E67300F0D</vt:lpwstr>
  </property>
</Properties>
</file>